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57" r:id="rId4"/>
    <p:sldId id="258" r:id="rId5"/>
    <p:sldId id="275" r:id="rId6"/>
    <p:sldId id="273" r:id="rId7"/>
    <p:sldId id="341" r:id="rId8"/>
    <p:sldId id="260" r:id="rId9"/>
    <p:sldId id="274" r:id="rId10"/>
    <p:sldId id="463" r:id="rId11"/>
    <p:sldId id="338" r:id="rId12"/>
    <p:sldId id="342" r:id="rId13"/>
    <p:sldId id="466" r:id="rId14"/>
    <p:sldId id="336" r:id="rId15"/>
    <p:sldId id="339" r:id="rId16"/>
    <p:sldId id="464" r:id="rId17"/>
    <p:sldId id="475" r:id="rId18"/>
    <p:sldId id="279" r:id="rId19"/>
    <p:sldId id="468" r:id="rId20"/>
    <p:sldId id="280" r:id="rId21"/>
    <p:sldId id="479" r:id="rId22"/>
    <p:sldId id="467" r:id="rId23"/>
    <p:sldId id="282" r:id="rId24"/>
    <p:sldId id="471" r:id="rId25"/>
    <p:sldId id="469" r:id="rId26"/>
    <p:sldId id="283" r:id="rId27"/>
    <p:sldId id="470" r:id="rId28"/>
    <p:sldId id="281" r:id="rId29"/>
    <p:sldId id="473" r:id="rId30"/>
    <p:sldId id="474" r:id="rId31"/>
    <p:sldId id="261" r:id="rId32"/>
    <p:sldId id="465" r:id="rId33"/>
    <p:sldId id="472" r:id="rId34"/>
    <p:sldId id="276" r:id="rId35"/>
    <p:sldId id="284" r:id="rId36"/>
    <p:sldId id="286" r:id="rId37"/>
    <p:sldId id="287" r:id="rId38"/>
    <p:sldId id="476" r:id="rId39"/>
    <p:sldId id="288" r:id="rId40"/>
    <p:sldId id="289" r:id="rId41"/>
    <p:sldId id="285" r:id="rId42"/>
    <p:sldId id="262" r:id="rId43"/>
    <p:sldId id="477" r:id="rId44"/>
    <p:sldId id="47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/>
    <p:restoredTop sz="94608"/>
  </p:normalViewPr>
  <p:slideViewPr>
    <p:cSldViewPr snapToGrid="0" snapToObjects="1">
      <p:cViewPr>
        <p:scale>
          <a:sx n="105" d="100"/>
          <a:sy n="105" d="100"/>
        </p:scale>
        <p:origin x="14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rahier/Documents/Huub%202017%2011%202/artikels/art%20deeltjesgrootte/laatste%20versie/fig%20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40716549563994"/>
          <c:y val="6.0725919245988247E-2"/>
          <c:w val="0.60565265032352222"/>
          <c:h val="0.70590487022227588"/>
        </c:manualLayout>
      </c:layout>
      <c:scatterChart>
        <c:scatterStyle val="lineMarker"/>
        <c:varyColors val="0"/>
        <c:ser>
          <c:idx val="5"/>
          <c:order val="0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Sheet1!$N$2:$N$8</c:f>
              <c:numCache>
                <c:formatCode>General</c:formatCode>
                <c:ptCount val="7"/>
                <c:pt idx="0">
                  <c:v>9</c:v>
                </c:pt>
                <c:pt idx="1">
                  <c:v>8.6999999999999993</c:v>
                </c:pt>
                <c:pt idx="2">
                  <c:v>12.4</c:v>
                </c:pt>
                <c:pt idx="3">
                  <c:v>13.9</c:v>
                </c:pt>
                <c:pt idx="4">
                  <c:v>14.3</c:v>
                </c:pt>
                <c:pt idx="5">
                  <c:v>16.8</c:v>
                </c:pt>
                <c:pt idx="6">
                  <c:v>19.8</c:v>
                </c:pt>
              </c:numCache>
            </c:numRef>
          </c:xVal>
          <c:yVal>
            <c:numRef>
              <c:f>Sheet1!$K$2:$K$8</c:f>
              <c:numCache>
                <c:formatCode>General</c:formatCode>
                <c:ptCount val="7"/>
                <c:pt idx="0">
                  <c:v>2</c:v>
                </c:pt>
                <c:pt idx="1">
                  <c:v>2.2999999999999998</c:v>
                </c:pt>
                <c:pt idx="2">
                  <c:v>2.8</c:v>
                </c:pt>
                <c:pt idx="3">
                  <c:v>3.5</c:v>
                </c:pt>
                <c:pt idx="4">
                  <c:v>3.8</c:v>
                </c:pt>
                <c:pt idx="5">
                  <c:v>3.7</c:v>
                </c:pt>
                <c:pt idx="6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9F-B341-9C88-5D3982DAF6EB}"/>
            </c:ext>
          </c:extLst>
        </c:ser>
        <c:ser>
          <c:idx val="0"/>
          <c:order val="1"/>
          <c:spPr>
            <a:ln w="3175">
              <a:solidFill>
                <a:srgbClr val="000000"/>
              </a:solidFill>
              <a:prstDash val="lgDash"/>
            </a:ln>
          </c:spPr>
          <c:marker>
            <c:symbol val="none"/>
          </c:marker>
          <c:xVal>
            <c:numRef>
              <c:f>Fig6!$K$25:$K$26</c:f>
              <c:numCache>
                <c:formatCode>General</c:formatCode>
                <c:ptCount val="2"/>
                <c:pt idx="0">
                  <c:v>0</c:v>
                </c:pt>
                <c:pt idx="1">
                  <c:v>15</c:v>
                </c:pt>
              </c:numCache>
            </c:numRef>
          </c:xVal>
          <c:yVal>
            <c:numRef>
              <c:f>Fig6!$L$25:$L$26</c:f>
              <c:numCache>
                <c:formatCode>General</c:formatCode>
                <c:ptCount val="2"/>
                <c:pt idx="0">
                  <c:v>0</c:v>
                </c:pt>
                <c:pt idx="1">
                  <c:v>3.7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9F-B341-9C88-5D3982DAF6EB}"/>
            </c:ext>
          </c:extLst>
        </c:ser>
        <c:ser>
          <c:idx val="1"/>
          <c:order val="2"/>
          <c:spPr>
            <a:ln w="3175">
              <a:solidFill>
                <a:srgbClr val="000000"/>
              </a:solidFill>
              <a:prstDash val="lgDash"/>
            </a:ln>
          </c:spPr>
          <c:marker>
            <c:symbol val="none"/>
          </c:marker>
          <c:xVal>
            <c:numRef>
              <c:f>Fig6!$N$25:$N$26</c:f>
              <c:numCache>
                <c:formatCode>General</c:formatCode>
                <c:ptCount val="2"/>
                <c:pt idx="0">
                  <c:v>15</c:v>
                </c:pt>
                <c:pt idx="1">
                  <c:v>19.8</c:v>
                </c:pt>
              </c:numCache>
            </c:numRef>
          </c:xVal>
          <c:yVal>
            <c:numRef>
              <c:f>Fig6!$O$25:$O$26</c:f>
              <c:numCache>
                <c:formatCode>General</c:formatCode>
                <c:ptCount val="2"/>
                <c:pt idx="0">
                  <c:v>3.7</c:v>
                </c:pt>
                <c:pt idx="1">
                  <c:v>3.7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F9F-B341-9C88-5D3982DAF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3137359"/>
        <c:axId val="1"/>
      </c:scatterChart>
      <c:valAx>
        <c:axId val="1893137359"/>
        <c:scaling>
          <c:orientation val="minMax"/>
          <c:max val="20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specific surface (m</a:t>
                </a:r>
                <a:r>
                  <a:rPr lang="en-US" baseline="30000" dirty="0"/>
                  <a:t>2</a:t>
                </a:r>
                <a:r>
                  <a:rPr lang="en-US" dirty="0"/>
                  <a:t>/g)</a:t>
                </a:r>
              </a:p>
            </c:rich>
          </c:tx>
          <c:layout>
            <c:manualLayout>
              <c:xMode val="edge"/>
              <c:yMode val="edge"/>
              <c:x val="0.40282943719192404"/>
              <c:y val="0.8688059941197241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4.5"/>
          <c:min val="1.5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max heat flow (mW)  </a:t>
                </a:r>
              </a:p>
            </c:rich>
          </c:tx>
          <c:layout>
            <c:manualLayout>
              <c:xMode val="edge"/>
              <c:yMode val="edge"/>
              <c:x val="0.14648343170615422"/>
              <c:y val="0.13122590536183334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893137359"/>
        <c:crosses val="autoZero"/>
        <c:crossBetween val="midCat"/>
        <c:majorUnit val="1"/>
        <c:minorUnit val="8.3999999999999995E-3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364E9-22B6-3844-92CD-5AA1396B73F6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47C43-D1BA-EF47-90EB-810F7CC9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09550" y="820738"/>
            <a:ext cx="7305675" cy="4110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6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endParaRPr lang="el-GR" altLang="en-US">
              <a:latin typeface="Arial" charset="0"/>
            </a:endParaRPr>
          </a:p>
        </p:txBody>
      </p:sp>
      <p:sp>
        <p:nvSpPr>
          <p:cNvPr id="77827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Calibri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Calibri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Calibri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Calibri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F0988A-6509-B545-886B-A251D25829BD}" type="slidenum">
              <a:rPr lang="en-US" altLang="el-GR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l-G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9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1141A0-447A-A14B-A006-7049BF9B0A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0770D9-B769-9F4B-8B5F-C93AF19DE737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89004F81-A7CD-E746-B221-9FAAF6B984A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0738" y="1006475"/>
            <a:ext cx="61293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B2D24C5F-839B-7446-A243-D2CDA38D4B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5949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US" sz="2000">
                <a:latin typeface="Arial" panose="020B0604020202020204" pitchFamily="34" charset="0"/>
                <a:ea typeface="Baekmuk Gulim" charset="0"/>
                <a:cs typeface="Baekmuk Gulim" charset="0"/>
              </a:rPr>
              <a:t>Density of (a) K‐ and (b) Na‐activated geopolymers with SiO2/Al2O3 ratios of 2.5 to 4 as a function of the initial water content (i.e., H2O/(SiO2 + Al2O3)) after curing and aging for 21 days.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US" sz="2000">
                <a:latin typeface="Arial" panose="020B0604020202020204" pitchFamily="34" charset="0"/>
                <a:ea typeface="Baekmuk Gulim" charset="0"/>
                <a:cs typeface="Baekmuk Gulim" charset="0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369071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 common characteristic of FYSC’s activities is the attention to materials for a more sustainable society.</a:t>
            </a:r>
          </a:p>
          <a:p>
            <a:r>
              <a:rPr lang="nl-BE" dirty="0"/>
              <a:t>As an example, low CO</a:t>
            </a:r>
            <a:r>
              <a:rPr lang="nl-BE" baseline="-25000" dirty="0"/>
              <a:t>2</a:t>
            </a:r>
            <a:r>
              <a:rPr lang="nl-BE" baseline="0" dirty="0"/>
              <a:t> cements are being developed for construction applications, </a:t>
            </a:r>
            <a:r>
              <a:rPr lang="nl-BE" dirty="0"/>
              <a:t>in cooperation with the MEMC department and other partners</a:t>
            </a:r>
            <a:r>
              <a:rPr lang="nl-BE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0813-547F-464C-9E71-0C5A828F5F3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07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9685-E83B-D74A-9003-855D5207E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FCEEF-BC53-254B-A556-78A04BEF2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CC35B-979B-8647-96EE-74CC33737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65A1-E575-C44E-9C48-B193975BE58B}" type="datetime1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AC203-6ECD-C343-A01B-BAEDFDCE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DB1AD-D3C5-AA45-A73A-281A144C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FC6A-F364-D243-BDBE-E780B425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871C2-C504-024A-A74F-7B1BB80CB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FCB72-F945-FF42-BA12-2D710EA8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76F-5E3C-7045-9334-59023D1D9B61}" type="datetime1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49E37-96EE-2D4D-BAB2-5EADF9E3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F8BC6-0720-1249-A68C-6BE583A1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4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13450-4322-EB4C-9FAD-06BA1B7E1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8B68D-950B-EC47-A4FB-06EEC43E7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268E3-69D7-AB40-8D9C-5BE1A772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24-BC5D-9C43-9DCF-89057206D75C}" type="datetime1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A4243-08C6-C945-8818-BBD44F44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F2E4F-4A42-CD4B-97FD-EA1AA827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43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80D94-837F-7244-9ECB-A60F15C0F82B}" type="datetime1">
              <a:rPr lang="en-US" smtClean="0"/>
              <a:t>3/31/19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8351" y="1655999"/>
            <a:ext cx="10655300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4259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C1BC-E53A-D445-98D5-69956CD7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594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1296-5EBD-4449-8327-58B38128B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2EBE1-D02D-9544-BCBA-BDD26B611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61F09-31D8-F449-A39C-17A79099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00DA-0A15-144A-B927-C620D63BB7BC}" type="datetime1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0D329-7571-B645-8803-ED71F5EC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BEB7C-4C99-0449-93FA-38697A83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055" y="6353464"/>
            <a:ext cx="2743200" cy="365125"/>
          </a:xfrm>
        </p:spPr>
        <p:txBody>
          <a:bodyPr/>
          <a:lstStyle>
            <a:lvl1pPr>
              <a:defRPr sz="1800"/>
            </a:lvl1pPr>
          </a:lstStyle>
          <a:p>
            <a:fld id="{7690B1BC-D7BE-674C-812E-21B8707D5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9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6187-AA5C-AF4F-B1A8-A827B17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45B26-B831-804D-AABF-4C34153FE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26E61-1507-7648-B95F-C25266FA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3611B-E90C-D947-B5C3-B999AED1B8E1}" type="datetime1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16A8-271B-9844-B476-8AE4924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FE539-8920-C84A-846E-03757E4B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2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67F2-D3D9-D141-93D5-AE296016A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40A6-2FC4-9B47-A47C-CC089AA33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5E714-F356-9B4C-BB60-C973AFB0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99027-47AB-4844-ADE8-B18A94CC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A9E0-5653-1847-9934-FBDFCB3A7CBB}" type="datetime1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4A137-A2E1-A14D-A4E5-4D216843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A567A-205C-544C-9D12-2F15A4D6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FE5A-D864-0648-A51C-02F3E3D4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B2D76-6C92-4C43-8B27-1FB39920D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5073F-058C-A24A-9E1E-E65CF0F0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869AF-8446-AC47-8A64-7ED8693EB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69ACCC-6D4D-1844-961B-52EB2326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8DB09A-C539-BB4C-A18A-0138FEBF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AF6E-D7B4-DA48-9D71-E67B8791C3C5}" type="datetime1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C7001-165C-B947-BF02-04C6D457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CFA30-4EFD-AB45-851B-2223FC46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8D05-CC7B-8647-A6E3-4FD0C035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737EE-5874-A64B-99BB-EA3AA446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7708-61B1-1C45-AFCC-1F045556D1F0}" type="datetime1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DD835-D767-F844-8228-CC991DB0A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9CD31-9062-8A47-A824-1402027D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9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F85F1-BAD3-5F41-99CC-DB8CA317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944-4651-F645-B3C2-0F734D1CBE23}" type="datetime1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9AF6E-0D28-0E49-9A7D-BF8E9D07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81792-7A6C-9043-9416-E33DF596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7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0A42-13A1-7047-8A3D-E2CE24A7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3FFDE-DC71-8C45-925B-FC673ED48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E1DF7-9540-D741-B678-B2823A098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D6012-1241-AA40-A862-CE4B7C8E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D665-DC0E-8E4C-9B03-2562EBAD93CA}" type="datetime1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AC51-63EE-8841-9FE5-8F3551BD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02E2D-8B98-B54A-9BF1-BCA792E5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2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BD97-58D9-1647-9DD2-6A2DC2D1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F7A18-B3FC-3A4E-B1E8-5920D06FE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55196-2BF5-C54F-9741-7F35AF28F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05406-1AA8-BE42-A1D6-6C50A41F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BFBB-4B8A-A545-BCB7-6DE93AE7B83F}" type="datetime1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EBA7D-D643-2449-9712-3BE514AC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1F696-2B2F-754F-9330-F1A44326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8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DB2E5-A6C5-4E4C-9E16-E124BAE6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74D51-0344-4944-8908-8D9391E9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C2E3-B896-1840-A102-565680DC5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E1175-35C8-334B-AD40-8ABDE6C8852A}" type="datetime1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91662-3DD9-3942-9EC1-513CA9D5F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A6D69-E711-2340-B2C2-2D030480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0B1BC-D7BE-674C-812E-21B8707D5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iencedirect-com.myezproxy.vub.ac.be/science/journal/09500618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-sciencedirect-com.myezproxy.vub.ac.be/science/journal/09500618/190/supp/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iencedirect-com.myezproxy.vub.ac.be/science/journal/09500618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-sciencedirect-com.myezproxy.vub.ac.be/science/journal/09500618/190/supp/C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iencedirect-com.myezproxy.vub.ac.be/topics/engineering/compressive-strength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-sciencedirect-com.myezproxy.vub.ac.be/topics/materials-science/sla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iencedirect-com.myezproxy.vub.ac.be/science/journal/09500618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-sciencedirect-com.myezproxy.vub.ac.be/science/journal/09500618/85/supp/C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C19A-5834-3443-9C04-96D4D84BE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/>
              <a:t>Inorganic polymers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9141D-FD04-7644-8FC7-25A139AB1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Geopolymers?</a:t>
            </a:r>
          </a:p>
          <a:p>
            <a:r>
              <a:rPr lang="en-US"/>
              <a:t>H. Rahier</a:t>
            </a:r>
          </a:p>
          <a:p>
            <a:r>
              <a:rPr lang="en-US"/>
              <a:t>hrahier@vub.be</a:t>
            </a: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990D235-632D-3F41-BA54-AA3E56EAD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35" y="317417"/>
            <a:ext cx="984568" cy="9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BE967AB-C60B-4D44-82F2-FECF84AE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103" y="317417"/>
            <a:ext cx="1189014" cy="71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17526-651D-FC46-A337-8C9A9984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37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46"/>
          <p:cNvSpPr>
            <a:spLocks noChangeArrowheads="1"/>
          </p:cNvSpPr>
          <p:nvPr/>
        </p:nvSpPr>
        <p:spPr bwMode="auto">
          <a:xfrm>
            <a:off x="5353050" y="3405188"/>
            <a:ext cx="150971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>
                <a:solidFill>
                  <a:srgbClr val="000000"/>
                </a:solidFill>
                <a:latin typeface="Calibri Light" charset="0"/>
                <a:ea typeface="Arial" charset="0"/>
                <a:cs typeface="Arial" charset="0"/>
              </a:rPr>
              <a:t>mixing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>
                <a:solidFill>
                  <a:srgbClr val="000000"/>
                </a:solidFill>
                <a:latin typeface="Calibri Light" charset="0"/>
                <a:ea typeface="Arial" charset="0"/>
                <a:cs typeface="Arial" charset="0"/>
              </a:rPr>
              <a:t>&amp;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>
                <a:solidFill>
                  <a:srgbClr val="000000"/>
                </a:solidFill>
                <a:latin typeface="Calibri Light" charset="0"/>
                <a:ea typeface="Arial" charset="0"/>
                <a:cs typeface="Arial" charset="0"/>
              </a:rPr>
              <a:t>moulding</a:t>
            </a:r>
            <a:endParaRPr lang="en-US" altLang="en-US" sz="2100"/>
          </a:p>
        </p:txBody>
      </p:sp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2328789" y="1231900"/>
            <a:ext cx="20273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 dirty="0">
                <a:solidFill>
                  <a:srgbClr val="000000"/>
                </a:solidFill>
                <a:latin typeface="Calibri Light" charset="0"/>
                <a:ea typeface="Arial" charset="0"/>
                <a:cs typeface="Arial" charset="0"/>
              </a:rPr>
              <a:t>Metakaolinite Powder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 dirty="0">
                <a:solidFill>
                  <a:srgbClr val="000000"/>
                </a:solidFill>
                <a:latin typeface="Calibri Light" charset="0"/>
                <a:cs typeface="Arial" charset="0"/>
              </a:rPr>
              <a:t>MODEL SYSTEM</a:t>
            </a:r>
            <a:endParaRPr lang="en-US" altLang="en-US" sz="2100" dirty="0"/>
          </a:p>
        </p:txBody>
      </p:sp>
      <p:sp>
        <p:nvSpPr>
          <p:cNvPr id="19" name="Rectangle 18"/>
          <p:cNvSpPr/>
          <p:nvPr/>
        </p:nvSpPr>
        <p:spPr>
          <a:xfrm>
            <a:off x="6824691" y="1472040"/>
            <a:ext cx="1912006" cy="41549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100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Silicate solution</a:t>
            </a:r>
            <a:endParaRPr lang="en-US" sz="2100" dirty="0">
              <a:latin typeface="+mn-lt"/>
            </a:endParaRPr>
          </a:p>
        </p:txBody>
      </p:sp>
      <p:sp>
        <p:nvSpPr>
          <p:cNvPr id="76806" name="Rectangle 62"/>
          <p:cNvSpPr>
            <a:spLocks noChangeArrowheads="1"/>
          </p:cNvSpPr>
          <p:nvPr/>
        </p:nvSpPr>
        <p:spPr bwMode="auto">
          <a:xfrm>
            <a:off x="5218113" y="5630863"/>
            <a:ext cx="177958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 b="1" dirty="0">
                <a:solidFill>
                  <a:srgbClr val="000000"/>
                </a:solidFill>
                <a:latin typeface="Calibri Light" charset="0"/>
                <a:ea typeface="Arial" charset="0"/>
                <a:cs typeface="Arial" charset="0"/>
              </a:rPr>
              <a:t>‘geopolymer’</a:t>
            </a:r>
            <a:endParaRPr lang="en-US" altLang="en-US" sz="2100" b="1" dirty="0"/>
          </a:p>
        </p:txBody>
      </p:sp>
      <p:sp>
        <p:nvSpPr>
          <p:cNvPr id="48" name="Rectangle 47"/>
          <p:cNvSpPr/>
          <p:nvPr/>
        </p:nvSpPr>
        <p:spPr>
          <a:xfrm>
            <a:off x="5469052" y="3466908"/>
            <a:ext cx="1306998" cy="1014259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4427" y="1173577"/>
            <a:ext cx="1809035" cy="1012423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/>
          </a:p>
        </p:txBody>
      </p:sp>
      <p:sp>
        <p:nvSpPr>
          <p:cNvPr id="18" name="Rectangle 17"/>
          <p:cNvSpPr/>
          <p:nvPr/>
        </p:nvSpPr>
        <p:spPr>
          <a:xfrm>
            <a:off x="6754934" y="1210979"/>
            <a:ext cx="2057400" cy="996950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2665413" y="2824163"/>
            <a:ext cx="5170487" cy="22226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65413" y="2209800"/>
            <a:ext cx="0" cy="614363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835900" y="2176463"/>
            <a:ext cx="0" cy="647700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23" name="Ορθογώνιο 4"/>
          <p:cNvSpPr>
            <a:spLocks noChangeArrowheads="1"/>
          </p:cNvSpPr>
          <p:nvPr/>
        </p:nvSpPr>
        <p:spPr bwMode="auto">
          <a:xfrm>
            <a:off x="3408363" y="5630863"/>
            <a:ext cx="1343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en-US" sz="1600">
                <a:latin typeface="Calibri Light" charset="0"/>
                <a:ea typeface="Arial" charset="0"/>
                <a:cs typeface="Arial" charset="0"/>
                <a:sym typeface="Wingdings" charset="2"/>
              </a:rPr>
              <a:t>Hardened cement paste/mortar</a:t>
            </a:r>
            <a:endParaRPr lang="el-GR" altLang="en-US" sz="1600">
              <a:latin typeface="Calibri Light" charset="0"/>
              <a:ea typeface="Arial" charset="0"/>
              <a:cs typeface="Arial" charset="0"/>
            </a:endParaRPr>
          </a:p>
        </p:txBody>
      </p:sp>
      <p:pic>
        <p:nvPicPr>
          <p:cNvPr id="76824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5564188"/>
            <a:ext cx="61753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37265" y="1123664"/>
            <a:ext cx="1393132" cy="132556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Tijdelijke aanduiding voor inhoud 2"/>
          <p:cNvSpPr txBox="1">
            <a:spLocks/>
          </p:cNvSpPr>
          <p:nvPr/>
        </p:nvSpPr>
        <p:spPr>
          <a:xfrm>
            <a:off x="8650288" y="3470275"/>
            <a:ext cx="3757612" cy="1025525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  <a:defRPr/>
            </a:pPr>
            <a:endParaRPr lang="nl-BE" sz="1100" dirty="0">
              <a:latin typeface="+mj-lt"/>
            </a:endParaRPr>
          </a:p>
        </p:txBody>
      </p:sp>
      <p:pic>
        <p:nvPicPr>
          <p:cNvPr id="76829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4483" r="-587" b="24152"/>
          <a:stretch>
            <a:fillRect/>
          </a:stretch>
        </p:blipFill>
        <p:spPr bwMode="auto">
          <a:xfrm>
            <a:off x="3745567" y="3235328"/>
            <a:ext cx="1548746" cy="125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0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226148"/>
            <a:ext cx="1035764" cy="126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5352628" y="5630836"/>
            <a:ext cx="1567656" cy="1061830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447936" y="4850980"/>
            <a:ext cx="1306998" cy="472097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08" name="Rectangle 21507"/>
          <p:cNvSpPr/>
          <p:nvPr/>
        </p:nvSpPr>
        <p:spPr>
          <a:xfrm>
            <a:off x="7112000" y="6461125"/>
            <a:ext cx="5054600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5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*In case of mortars  Addition of quartz sand (1 MK to 3 Sand)</a:t>
            </a:r>
          </a:p>
        </p:txBody>
      </p:sp>
      <p:sp>
        <p:nvSpPr>
          <p:cNvPr id="21509" name="Rectangle 21508"/>
          <p:cNvSpPr/>
          <p:nvPr/>
        </p:nvSpPr>
        <p:spPr>
          <a:xfrm>
            <a:off x="7937227" y="3663950"/>
            <a:ext cx="20764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Mix to obtain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homogenous mixture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6108700" y="4525963"/>
            <a:ext cx="0" cy="325437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40" name="Rectangle 70"/>
          <p:cNvSpPr>
            <a:spLocks noChangeArrowheads="1"/>
          </p:cNvSpPr>
          <p:nvPr/>
        </p:nvSpPr>
        <p:spPr bwMode="auto">
          <a:xfrm>
            <a:off x="5270500" y="4860925"/>
            <a:ext cx="1676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en-US" sz="2100">
                <a:solidFill>
                  <a:srgbClr val="000000"/>
                </a:solidFill>
                <a:latin typeface="Calibri Light" charset="0"/>
                <a:ea typeface="Arial" charset="0"/>
                <a:cs typeface="Arial" charset="0"/>
              </a:rPr>
              <a:t>Curing</a:t>
            </a:r>
            <a:endParaRPr lang="en-US" altLang="en-US" sz="2100"/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6100763" y="5341938"/>
            <a:ext cx="0" cy="307975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43" name="Afbeelding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341" r="27353" b="8693"/>
          <a:stretch>
            <a:fillRect/>
          </a:stretch>
        </p:blipFill>
        <p:spPr bwMode="auto">
          <a:xfrm>
            <a:off x="5795586" y="1132128"/>
            <a:ext cx="714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/>
          <p:cNvCxnSpPr/>
          <p:nvPr/>
        </p:nvCxnSpPr>
        <p:spPr>
          <a:xfrm flipV="1">
            <a:off x="6107113" y="2809875"/>
            <a:ext cx="1587" cy="647700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53660784-1CCD-4144-B39E-0768601754D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Reaction - polymerization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E440B-1FF9-714D-9769-45E8304B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C08B-0AEE-904B-B44D-E761510C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62"/>
            <a:ext cx="10515600" cy="1325563"/>
          </a:xfrm>
        </p:spPr>
        <p:txBody>
          <a:bodyPr/>
          <a:lstStyle/>
          <a:p>
            <a:r>
              <a:rPr lang="en-US" dirty="0"/>
              <a:t>Reaction</a:t>
            </a:r>
          </a:p>
        </p:txBody>
      </p:sp>
      <p:pic>
        <p:nvPicPr>
          <p:cNvPr id="15" name="Content Placeholder 14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F8C12957-A384-7D4A-B532-41FC97F11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06" t="35425" r="31209" b="40246"/>
          <a:stretch/>
        </p:blipFill>
        <p:spPr>
          <a:xfrm>
            <a:off x="4595207" y="722312"/>
            <a:ext cx="1284507" cy="105727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BD4DDB-BA82-AC4B-9B0C-E39747B02BAE}"/>
              </a:ext>
            </a:extLst>
          </p:cNvPr>
          <p:cNvSpPr/>
          <p:nvPr/>
        </p:nvSpPr>
        <p:spPr>
          <a:xfrm>
            <a:off x="438149" y="6211669"/>
            <a:ext cx="8126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Adapted from own work and https://</a:t>
            </a:r>
            <a:r>
              <a:rPr lang="en-US" dirty="0" err="1"/>
              <a:t>www.engineeringcivil.com</a:t>
            </a:r>
            <a:r>
              <a:rPr lang="en-US" dirty="0"/>
              <a:t>/durability-of-</a:t>
            </a:r>
            <a:r>
              <a:rPr lang="en-US" dirty="0" err="1"/>
              <a:t>flyash</a:t>
            </a:r>
            <a:r>
              <a:rPr lang="en-US" dirty="0"/>
              <a:t>-based-geopolymer-</a:t>
            </a:r>
            <a:r>
              <a:rPr lang="en-US" dirty="0" err="1"/>
              <a:t>concrete.html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FD71E1-109A-CD4C-B946-6FE888D7E94E}"/>
              </a:ext>
            </a:extLst>
          </p:cNvPr>
          <p:cNvSpPr/>
          <p:nvPr/>
        </p:nvSpPr>
        <p:spPr>
          <a:xfrm>
            <a:off x="498364" y="1057275"/>
            <a:ext cx="2987785" cy="768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Aluminosilicate source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4DEF54A8-7419-2F42-A94E-7FF84B237BDD}"/>
              </a:ext>
            </a:extLst>
          </p:cNvPr>
          <p:cNvSpPr/>
          <p:nvPr/>
        </p:nvSpPr>
        <p:spPr>
          <a:xfrm>
            <a:off x="1792230" y="1936949"/>
            <a:ext cx="400050" cy="1070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AE3CB6D-1FDF-3D4D-B81D-4878B1632D66}"/>
              </a:ext>
            </a:extLst>
          </p:cNvPr>
          <p:cNvSpPr/>
          <p:nvPr/>
        </p:nvSpPr>
        <p:spPr>
          <a:xfrm>
            <a:off x="712960" y="3007059"/>
            <a:ext cx="2558591" cy="672139"/>
          </a:xfrm>
          <a:custGeom>
            <a:avLst/>
            <a:gdLst>
              <a:gd name="connsiteX0" fmla="*/ 71438 w 2558591"/>
              <a:gd name="connsiteY0" fmla="*/ 286376 h 672139"/>
              <a:gd name="connsiteX1" fmla="*/ 128588 w 2558591"/>
              <a:gd name="connsiteY1" fmla="*/ 214939 h 672139"/>
              <a:gd name="connsiteX2" fmla="*/ 400050 w 2558591"/>
              <a:gd name="connsiteY2" fmla="*/ 172076 h 672139"/>
              <a:gd name="connsiteX3" fmla="*/ 557213 w 2558591"/>
              <a:gd name="connsiteY3" fmla="*/ 129214 h 672139"/>
              <a:gd name="connsiteX4" fmla="*/ 600075 w 2558591"/>
              <a:gd name="connsiteY4" fmla="*/ 114926 h 672139"/>
              <a:gd name="connsiteX5" fmla="*/ 657225 w 2558591"/>
              <a:gd name="connsiteY5" fmla="*/ 100639 h 672139"/>
              <a:gd name="connsiteX6" fmla="*/ 728663 w 2558591"/>
              <a:gd name="connsiteY6" fmla="*/ 86351 h 672139"/>
              <a:gd name="connsiteX7" fmla="*/ 814388 w 2558591"/>
              <a:gd name="connsiteY7" fmla="*/ 57776 h 672139"/>
              <a:gd name="connsiteX8" fmla="*/ 857250 w 2558591"/>
              <a:gd name="connsiteY8" fmla="*/ 43489 h 672139"/>
              <a:gd name="connsiteX9" fmla="*/ 900113 w 2558591"/>
              <a:gd name="connsiteY9" fmla="*/ 14914 h 672139"/>
              <a:gd name="connsiteX10" fmla="*/ 1042988 w 2558591"/>
              <a:gd name="connsiteY10" fmla="*/ 14914 h 672139"/>
              <a:gd name="connsiteX11" fmla="*/ 1185863 w 2558591"/>
              <a:gd name="connsiteY11" fmla="*/ 57776 h 672139"/>
              <a:gd name="connsiteX12" fmla="*/ 1285875 w 2558591"/>
              <a:gd name="connsiteY12" fmla="*/ 86351 h 672139"/>
              <a:gd name="connsiteX13" fmla="*/ 1971675 w 2558591"/>
              <a:gd name="connsiteY13" fmla="*/ 86351 h 672139"/>
              <a:gd name="connsiteX14" fmla="*/ 2014538 w 2558591"/>
              <a:gd name="connsiteY14" fmla="*/ 100639 h 672139"/>
              <a:gd name="connsiteX15" fmla="*/ 2214563 w 2558591"/>
              <a:gd name="connsiteY15" fmla="*/ 114926 h 672139"/>
              <a:gd name="connsiteX16" fmla="*/ 2257425 w 2558591"/>
              <a:gd name="connsiteY16" fmla="*/ 200651 h 672139"/>
              <a:gd name="connsiteX17" fmla="*/ 2343150 w 2558591"/>
              <a:gd name="connsiteY17" fmla="*/ 229226 h 672139"/>
              <a:gd name="connsiteX18" fmla="*/ 2428875 w 2558591"/>
              <a:gd name="connsiteY18" fmla="*/ 243514 h 672139"/>
              <a:gd name="connsiteX19" fmla="*/ 2514600 w 2558591"/>
              <a:gd name="connsiteY19" fmla="*/ 186364 h 672139"/>
              <a:gd name="connsiteX20" fmla="*/ 2557463 w 2558591"/>
              <a:gd name="connsiteY20" fmla="*/ 200651 h 672139"/>
              <a:gd name="connsiteX21" fmla="*/ 2528888 w 2558591"/>
              <a:gd name="connsiteY21" fmla="*/ 429251 h 672139"/>
              <a:gd name="connsiteX22" fmla="*/ 2500313 w 2558591"/>
              <a:gd name="connsiteY22" fmla="*/ 472114 h 672139"/>
              <a:gd name="connsiteX23" fmla="*/ 2457450 w 2558591"/>
              <a:gd name="connsiteY23" fmla="*/ 486401 h 672139"/>
              <a:gd name="connsiteX24" fmla="*/ 2357438 w 2558591"/>
              <a:gd name="connsiteY24" fmla="*/ 600701 h 672139"/>
              <a:gd name="connsiteX25" fmla="*/ 1985963 w 2558591"/>
              <a:gd name="connsiteY25" fmla="*/ 586414 h 672139"/>
              <a:gd name="connsiteX26" fmla="*/ 1900238 w 2558591"/>
              <a:gd name="connsiteY26" fmla="*/ 557839 h 672139"/>
              <a:gd name="connsiteX27" fmla="*/ 1857375 w 2558591"/>
              <a:gd name="connsiteY27" fmla="*/ 529264 h 672139"/>
              <a:gd name="connsiteX28" fmla="*/ 1514475 w 2558591"/>
              <a:gd name="connsiteY28" fmla="*/ 557839 h 672139"/>
              <a:gd name="connsiteX29" fmla="*/ 1485900 w 2558591"/>
              <a:gd name="connsiteY29" fmla="*/ 600701 h 672139"/>
              <a:gd name="connsiteX30" fmla="*/ 1400175 w 2558591"/>
              <a:gd name="connsiteY30" fmla="*/ 629276 h 672139"/>
              <a:gd name="connsiteX31" fmla="*/ 1357313 w 2558591"/>
              <a:gd name="connsiteY31" fmla="*/ 643564 h 672139"/>
              <a:gd name="connsiteX32" fmla="*/ 1314450 w 2558591"/>
              <a:gd name="connsiteY32" fmla="*/ 657851 h 672139"/>
              <a:gd name="connsiteX33" fmla="*/ 1271588 w 2558591"/>
              <a:gd name="connsiteY33" fmla="*/ 672139 h 672139"/>
              <a:gd name="connsiteX34" fmla="*/ 914400 w 2558591"/>
              <a:gd name="connsiteY34" fmla="*/ 657851 h 672139"/>
              <a:gd name="connsiteX35" fmla="*/ 828675 w 2558591"/>
              <a:gd name="connsiteY35" fmla="*/ 629276 h 672139"/>
              <a:gd name="connsiteX36" fmla="*/ 785813 w 2558591"/>
              <a:gd name="connsiteY36" fmla="*/ 614989 h 672139"/>
              <a:gd name="connsiteX37" fmla="*/ 657225 w 2558591"/>
              <a:gd name="connsiteY37" fmla="*/ 543551 h 672139"/>
              <a:gd name="connsiteX38" fmla="*/ 514350 w 2558591"/>
              <a:gd name="connsiteY38" fmla="*/ 529264 h 672139"/>
              <a:gd name="connsiteX39" fmla="*/ 428625 w 2558591"/>
              <a:gd name="connsiteY39" fmla="*/ 486401 h 672139"/>
              <a:gd name="connsiteX40" fmla="*/ 385763 w 2558591"/>
              <a:gd name="connsiteY40" fmla="*/ 472114 h 672139"/>
              <a:gd name="connsiteX41" fmla="*/ 128588 w 2558591"/>
              <a:gd name="connsiteY41" fmla="*/ 429251 h 672139"/>
              <a:gd name="connsiteX42" fmla="*/ 42863 w 2558591"/>
              <a:gd name="connsiteY42" fmla="*/ 400676 h 672139"/>
              <a:gd name="connsiteX43" fmla="*/ 0 w 2558591"/>
              <a:gd name="connsiteY43" fmla="*/ 386389 h 672139"/>
              <a:gd name="connsiteX44" fmla="*/ 28575 w 2558591"/>
              <a:gd name="connsiteY44" fmla="*/ 343526 h 67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58591" h="672139">
                <a:moveTo>
                  <a:pt x="71438" y="286376"/>
                </a:moveTo>
                <a:cubicBezTo>
                  <a:pt x="90488" y="262564"/>
                  <a:pt x="107025" y="236502"/>
                  <a:pt x="128588" y="214939"/>
                </a:cubicBezTo>
                <a:cubicBezTo>
                  <a:pt x="197150" y="146377"/>
                  <a:pt x="322498" y="176923"/>
                  <a:pt x="400050" y="172076"/>
                </a:cubicBezTo>
                <a:cubicBezTo>
                  <a:pt x="583971" y="110769"/>
                  <a:pt x="395645" y="169606"/>
                  <a:pt x="557213" y="129214"/>
                </a:cubicBezTo>
                <a:cubicBezTo>
                  <a:pt x="571824" y="125561"/>
                  <a:pt x="585594" y="119063"/>
                  <a:pt x="600075" y="114926"/>
                </a:cubicBezTo>
                <a:cubicBezTo>
                  <a:pt x="618956" y="109531"/>
                  <a:pt x="638056" y="104899"/>
                  <a:pt x="657225" y="100639"/>
                </a:cubicBezTo>
                <a:cubicBezTo>
                  <a:pt x="680931" y="95371"/>
                  <a:pt x="705234" y="92741"/>
                  <a:pt x="728663" y="86351"/>
                </a:cubicBezTo>
                <a:cubicBezTo>
                  <a:pt x="757722" y="78426"/>
                  <a:pt x="785813" y="67301"/>
                  <a:pt x="814388" y="57776"/>
                </a:cubicBezTo>
                <a:lnTo>
                  <a:pt x="857250" y="43489"/>
                </a:lnTo>
                <a:cubicBezTo>
                  <a:pt x="871538" y="33964"/>
                  <a:pt x="884754" y="22593"/>
                  <a:pt x="900113" y="14914"/>
                </a:cubicBezTo>
                <a:cubicBezTo>
                  <a:pt x="955529" y="-12794"/>
                  <a:pt x="971432" y="4691"/>
                  <a:pt x="1042988" y="14914"/>
                </a:cubicBezTo>
                <a:cubicBezTo>
                  <a:pt x="1246739" y="82831"/>
                  <a:pt x="1034693" y="14584"/>
                  <a:pt x="1185863" y="57776"/>
                </a:cubicBezTo>
                <a:cubicBezTo>
                  <a:pt x="1329342" y="98770"/>
                  <a:pt x="1107214" y="41687"/>
                  <a:pt x="1285875" y="86351"/>
                </a:cubicBezTo>
                <a:cubicBezTo>
                  <a:pt x="1602702" y="63721"/>
                  <a:pt x="1527608" y="62347"/>
                  <a:pt x="1971675" y="86351"/>
                </a:cubicBezTo>
                <a:cubicBezTo>
                  <a:pt x="1986714" y="87164"/>
                  <a:pt x="1999581" y="98879"/>
                  <a:pt x="2014538" y="100639"/>
                </a:cubicBezTo>
                <a:cubicBezTo>
                  <a:pt x="2080925" y="108449"/>
                  <a:pt x="2147888" y="110164"/>
                  <a:pt x="2214563" y="114926"/>
                </a:cubicBezTo>
                <a:cubicBezTo>
                  <a:pt x="2222348" y="138281"/>
                  <a:pt x="2234100" y="186073"/>
                  <a:pt x="2257425" y="200651"/>
                </a:cubicBezTo>
                <a:cubicBezTo>
                  <a:pt x="2282967" y="216615"/>
                  <a:pt x="2343150" y="229226"/>
                  <a:pt x="2343150" y="229226"/>
                </a:cubicBezTo>
                <a:cubicBezTo>
                  <a:pt x="2386281" y="257979"/>
                  <a:pt x="2380478" y="270401"/>
                  <a:pt x="2428875" y="243514"/>
                </a:cubicBezTo>
                <a:cubicBezTo>
                  <a:pt x="2458896" y="226836"/>
                  <a:pt x="2514600" y="186364"/>
                  <a:pt x="2514600" y="186364"/>
                </a:cubicBezTo>
                <a:cubicBezTo>
                  <a:pt x="2528888" y="191126"/>
                  <a:pt x="2555333" y="185742"/>
                  <a:pt x="2557463" y="200651"/>
                </a:cubicBezTo>
                <a:cubicBezTo>
                  <a:pt x="2560795" y="223977"/>
                  <a:pt x="2558257" y="370512"/>
                  <a:pt x="2528888" y="429251"/>
                </a:cubicBezTo>
                <a:cubicBezTo>
                  <a:pt x="2521209" y="444610"/>
                  <a:pt x="2513722" y="461387"/>
                  <a:pt x="2500313" y="472114"/>
                </a:cubicBezTo>
                <a:cubicBezTo>
                  <a:pt x="2488553" y="481522"/>
                  <a:pt x="2471738" y="481639"/>
                  <a:pt x="2457450" y="486401"/>
                </a:cubicBezTo>
                <a:cubicBezTo>
                  <a:pt x="2390775" y="586413"/>
                  <a:pt x="2428875" y="553076"/>
                  <a:pt x="2357438" y="600701"/>
                </a:cubicBezTo>
                <a:cubicBezTo>
                  <a:pt x="2233613" y="595939"/>
                  <a:pt x="2109339" y="597980"/>
                  <a:pt x="1985963" y="586414"/>
                </a:cubicBezTo>
                <a:cubicBezTo>
                  <a:pt x="1955974" y="583603"/>
                  <a:pt x="1900238" y="557839"/>
                  <a:pt x="1900238" y="557839"/>
                </a:cubicBezTo>
                <a:cubicBezTo>
                  <a:pt x="1885950" y="548314"/>
                  <a:pt x="1874530" y="530010"/>
                  <a:pt x="1857375" y="529264"/>
                </a:cubicBezTo>
                <a:cubicBezTo>
                  <a:pt x="1649273" y="520216"/>
                  <a:pt x="1644121" y="525426"/>
                  <a:pt x="1514475" y="557839"/>
                </a:cubicBezTo>
                <a:cubicBezTo>
                  <a:pt x="1504950" y="572126"/>
                  <a:pt x="1500461" y="591600"/>
                  <a:pt x="1485900" y="600701"/>
                </a:cubicBezTo>
                <a:cubicBezTo>
                  <a:pt x="1460358" y="616665"/>
                  <a:pt x="1428750" y="619751"/>
                  <a:pt x="1400175" y="629276"/>
                </a:cubicBezTo>
                <a:lnTo>
                  <a:pt x="1357313" y="643564"/>
                </a:lnTo>
                <a:lnTo>
                  <a:pt x="1314450" y="657851"/>
                </a:lnTo>
                <a:lnTo>
                  <a:pt x="1271588" y="672139"/>
                </a:lnTo>
                <a:cubicBezTo>
                  <a:pt x="1152525" y="667376"/>
                  <a:pt x="1033004" y="669329"/>
                  <a:pt x="914400" y="657851"/>
                </a:cubicBezTo>
                <a:cubicBezTo>
                  <a:pt x="884419" y="654950"/>
                  <a:pt x="857250" y="638801"/>
                  <a:pt x="828675" y="629276"/>
                </a:cubicBezTo>
                <a:lnTo>
                  <a:pt x="785813" y="614989"/>
                </a:lnTo>
                <a:cubicBezTo>
                  <a:pt x="747772" y="589628"/>
                  <a:pt x="706262" y="551095"/>
                  <a:pt x="657225" y="543551"/>
                </a:cubicBezTo>
                <a:cubicBezTo>
                  <a:pt x="609919" y="536273"/>
                  <a:pt x="561975" y="534026"/>
                  <a:pt x="514350" y="529264"/>
                </a:cubicBezTo>
                <a:cubicBezTo>
                  <a:pt x="406609" y="493349"/>
                  <a:pt x="539419" y="541798"/>
                  <a:pt x="428625" y="486401"/>
                </a:cubicBezTo>
                <a:cubicBezTo>
                  <a:pt x="415155" y="479666"/>
                  <a:pt x="400050" y="476876"/>
                  <a:pt x="385763" y="472114"/>
                </a:cubicBezTo>
                <a:cubicBezTo>
                  <a:pt x="275254" y="398442"/>
                  <a:pt x="393699" y="467124"/>
                  <a:pt x="128588" y="429251"/>
                </a:cubicBezTo>
                <a:cubicBezTo>
                  <a:pt x="98770" y="424991"/>
                  <a:pt x="71438" y="410201"/>
                  <a:pt x="42863" y="400676"/>
                </a:cubicBezTo>
                <a:lnTo>
                  <a:pt x="0" y="386389"/>
                </a:lnTo>
                <a:cubicBezTo>
                  <a:pt x="15794" y="339008"/>
                  <a:pt x="-773" y="343526"/>
                  <a:pt x="28575" y="343526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Aluminosilicate attacked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2FA8173-67A0-B044-A7F6-0A6ED88BB645}"/>
              </a:ext>
            </a:extLst>
          </p:cNvPr>
          <p:cNvSpPr/>
          <p:nvPr/>
        </p:nvSpPr>
        <p:spPr>
          <a:xfrm>
            <a:off x="1429777" y="4721961"/>
            <a:ext cx="1016329" cy="273588"/>
          </a:xfrm>
          <a:custGeom>
            <a:avLst/>
            <a:gdLst>
              <a:gd name="connsiteX0" fmla="*/ 573417 w 1016329"/>
              <a:gd name="connsiteY0" fmla="*/ 2125 h 273588"/>
              <a:gd name="connsiteX1" fmla="*/ 501979 w 1016329"/>
              <a:gd name="connsiteY1" fmla="*/ 16413 h 273588"/>
              <a:gd name="connsiteX2" fmla="*/ 416254 w 1016329"/>
              <a:gd name="connsiteY2" fmla="*/ 44988 h 273588"/>
              <a:gd name="connsiteX3" fmla="*/ 301954 w 1016329"/>
              <a:gd name="connsiteY3" fmla="*/ 73563 h 273588"/>
              <a:gd name="connsiteX4" fmla="*/ 201942 w 1016329"/>
              <a:gd name="connsiteY4" fmla="*/ 102138 h 273588"/>
              <a:gd name="connsiteX5" fmla="*/ 30492 w 1016329"/>
              <a:gd name="connsiteY5" fmla="*/ 116425 h 273588"/>
              <a:gd name="connsiteX6" fmla="*/ 1917 w 1016329"/>
              <a:gd name="connsiteY6" fmla="*/ 202150 h 273588"/>
              <a:gd name="connsiteX7" fmla="*/ 16204 w 1016329"/>
              <a:gd name="connsiteY7" fmla="*/ 245013 h 273588"/>
              <a:gd name="connsiteX8" fmla="*/ 59067 w 1016329"/>
              <a:gd name="connsiteY8" fmla="*/ 259300 h 273588"/>
              <a:gd name="connsiteX9" fmla="*/ 259092 w 1016329"/>
              <a:gd name="connsiteY9" fmla="*/ 273588 h 273588"/>
              <a:gd name="connsiteX10" fmla="*/ 630567 w 1016329"/>
              <a:gd name="connsiteY10" fmla="*/ 259300 h 273588"/>
              <a:gd name="connsiteX11" fmla="*/ 716292 w 1016329"/>
              <a:gd name="connsiteY11" fmla="*/ 230725 h 273588"/>
              <a:gd name="connsiteX12" fmla="*/ 830592 w 1016329"/>
              <a:gd name="connsiteY12" fmla="*/ 202150 h 273588"/>
              <a:gd name="connsiteX13" fmla="*/ 916317 w 1016329"/>
              <a:gd name="connsiteY13" fmla="*/ 145000 h 273588"/>
              <a:gd name="connsiteX14" fmla="*/ 1016329 w 1016329"/>
              <a:gd name="connsiteY14" fmla="*/ 116425 h 273588"/>
              <a:gd name="connsiteX15" fmla="*/ 1002042 w 1016329"/>
              <a:gd name="connsiteY15" fmla="*/ 44988 h 273588"/>
              <a:gd name="connsiteX16" fmla="*/ 959179 w 1016329"/>
              <a:gd name="connsiteY16" fmla="*/ 30700 h 273588"/>
              <a:gd name="connsiteX17" fmla="*/ 844879 w 1016329"/>
              <a:gd name="connsiteY17" fmla="*/ 16413 h 273588"/>
              <a:gd name="connsiteX18" fmla="*/ 759154 w 1016329"/>
              <a:gd name="connsiteY18" fmla="*/ 2125 h 273588"/>
              <a:gd name="connsiteX19" fmla="*/ 573417 w 1016329"/>
              <a:gd name="connsiteY19" fmla="*/ 2125 h 27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16329" h="273588">
                <a:moveTo>
                  <a:pt x="573417" y="2125"/>
                </a:moveTo>
                <a:cubicBezTo>
                  <a:pt x="530554" y="4506"/>
                  <a:pt x="525408" y="10023"/>
                  <a:pt x="501979" y="16413"/>
                </a:cubicBezTo>
                <a:cubicBezTo>
                  <a:pt x="472920" y="24338"/>
                  <a:pt x="445475" y="37683"/>
                  <a:pt x="416254" y="44988"/>
                </a:cubicBezTo>
                <a:cubicBezTo>
                  <a:pt x="378154" y="54513"/>
                  <a:pt x="339211" y="61144"/>
                  <a:pt x="301954" y="73563"/>
                </a:cubicBezTo>
                <a:cubicBezTo>
                  <a:pt x="273489" y="83051"/>
                  <a:pt x="230642" y="98551"/>
                  <a:pt x="201942" y="102138"/>
                </a:cubicBezTo>
                <a:cubicBezTo>
                  <a:pt x="145037" y="109251"/>
                  <a:pt x="87642" y="111663"/>
                  <a:pt x="30492" y="116425"/>
                </a:cubicBezTo>
                <a:cubicBezTo>
                  <a:pt x="20967" y="145000"/>
                  <a:pt x="-7608" y="173575"/>
                  <a:pt x="1917" y="202150"/>
                </a:cubicBezTo>
                <a:cubicBezTo>
                  <a:pt x="6679" y="216438"/>
                  <a:pt x="5555" y="234364"/>
                  <a:pt x="16204" y="245013"/>
                </a:cubicBezTo>
                <a:cubicBezTo>
                  <a:pt x="26853" y="255662"/>
                  <a:pt x="44110" y="257540"/>
                  <a:pt x="59067" y="259300"/>
                </a:cubicBezTo>
                <a:cubicBezTo>
                  <a:pt x="125454" y="267110"/>
                  <a:pt x="192417" y="268825"/>
                  <a:pt x="259092" y="273588"/>
                </a:cubicBezTo>
                <a:cubicBezTo>
                  <a:pt x="382917" y="268825"/>
                  <a:pt x="507191" y="270867"/>
                  <a:pt x="630567" y="259300"/>
                </a:cubicBezTo>
                <a:cubicBezTo>
                  <a:pt x="660556" y="256488"/>
                  <a:pt x="686756" y="236632"/>
                  <a:pt x="716292" y="230725"/>
                </a:cubicBezTo>
                <a:cubicBezTo>
                  <a:pt x="736088" y="226766"/>
                  <a:pt x="805877" y="215880"/>
                  <a:pt x="830592" y="202150"/>
                </a:cubicBezTo>
                <a:cubicBezTo>
                  <a:pt x="860613" y="185472"/>
                  <a:pt x="882999" y="153329"/>
                  <a:pt x="916317" y="145000"/>
                </a:cubicBezTo>
                <a:cubicBezTo>
                  <a:pt x="988078" y="127060"/>
                  <a:pt x="954839" y="136923"/>
                  <a:pt x="1016329" y="116425"/>
                </a:cubicBezTo>
                <a:cubicBezTo>
                  <a:pt x="1011567" y="92613"/>
                  <a:pt x="1015512" y="65193"/>
                  <a:pt x="1002042" y="44988"/>
                </a:cubicBezTo>
                <a:cubicBezTo>
                  <a:pt x="993688" y="32457"/>
                  <a:pt x="973997" y="33394"/>
                  <a:pt x="959179" y="30700"/>
                </a:cubicBezTo>
                <a:cubicBezTo>
                  <a:pt x="921402" y="23831"/>
                  <a:pt x="882890" y="21843"/>
                  <a:pt x="844879" y="16413"/>
                </a:cubicBezTo>
                <a:cubicBezTo>
                  <a:pt x="816201" y="12316"/>
                  <a:pt x="788083" y="3648"/>
                  <a:pt x="759154" y="2125"/>
                </a:cubicBezTo>
                <a:cubicBezTo>
                  <a:pt x="697327" y="-1129"/>
                  <a:pt x="616280" y="-256"/>
                  <a:pt x="573417" y="212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02580AE-C6B8-E34C-9669-CB8B0E72E02D}"/>
              </a:ext>
            </a:extLst>
          </p:cNvPr>
          <p:cNvSpPr/>
          <p:nvPr/>
        </p:nvSpPr>
        <p:spPr>
          <a:xfrm>
            <a:off x="1737917" y="3745206"/>
            <a:ext cx="400050" cy="1014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34370-A0AE-6945-BBA3-F892BED4173B}"/>
              </a:ext>
            </a:extLst>
          </p:cNvPr>
          <p:cNvSpPr txBox="1"/>
          <p:nvPr/>
        </p:nvSpPr>
        <p:spPr>
          <a:xfrm>
            <a:off x="2769986" y="2317701"/>
            <a:ext cx="88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</a:t>
            </a:r>
            <a:r>
              <a:rPr lang="en-US" baseline="30000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5A452-E07F-1449-A479-C9D5DE624A9C}"/>
              </a:ext>
            </a:extLst>
          </p:cNvPr>
          <p:cNvSpPr txBox="1"/>
          <p:nvPr/>
        </p:nvSpPr>
        <p:spPr>
          <a:xfrm>
            <a:off x="3424437" y="2822393"/>
            <a:ext cx="88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</a:t>
            </a:r>
            <a:r>
              <a:rPr lang="en-US" baseline="30000" dirty="0"/>
              <a:t>+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EDE66F2-E0D0-A848-9D56-8E8CE1F2912E}"/>
              </a:ext>
            </a:extLst>
          </p:cNvPr>
          <p:cNvSpPr/>
          <p:nvPr/>
        </p:nvSpPr>
        <p:spPr>
          <a:xfrm rot="948975">
            <a:off x="2889504" y="2656426"/>
            <a:ext cx="164593" cy="4027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28244C-9816-C644-9711-0811A5DFCAF6}"/>
              </a:ext>
            </a:extLst>
          </p:cNvPr>
          <p:cNvSpPr txBox="1"/>
          <p:nvPr/>
        </p:nvSpPr>
        <p:spPr>
          <a:xfrm>
            <a:off x="3823378" y="1300251"/>
            <a:ext cx="88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OH</a:t>
            </a:r>
            <a:r>
              <a:rPr lang="en-US" baseline="30000" dirty="0"/>
              <a:t>-</a:t>
            </a:r>
            <a:r>
              <a:rPr lang="en-US" dirty="0"/>
              <a:t> 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337D01-CA84-6944-86B4-9429C552E4B7}"/>
              </a:ext>
            </a:extLst>
          </p:cNvPr>
          <p:cNvSpPr txBox="1"/>
          <p:nvPr/>
        </p:nvSpPr>
        <p:spPr>
          <a:xfrm>
            <a:off x="4046411" y="3102682"/>
            <a:ext cx="1936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oligomers</a:t>
            </a:r>
          </a:p>
          <a:p>
            <a:r>
              <a:rPr lang="en-US" dirty="0">
                <a:solidFill>
                  <a:srgbClr val="FF0000"/>
                </a:solidFill>
              </a:rPr>
              <a:t>Also containing tetrahedral Al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570807A-0D6C-FB49-9565-EB0BF0B288A1}"/>
              </a:ext>
            </a:extLst>
          </p:cNvPr>
          <p:cNvSpPr/>
          <p:nvPr/>
        </p:nvSpPr>
        <p:spPr>
          <a:xfrm>
            <a:off x="2176530" y="4610637"/>
            <a:ext cx="659270" cy="862884"/>
          </a:xfrm>
          <a:custGeom>
            <a:avLst/>
            <a:gdLst>
              <a:gd name="connsiteX0" fmla="*/ 386366 w 659270"/>
              <a:gd name="connsiteY0" fmla="*/ 90152 h 862884"/>
              <a:gd name="connsiteX1" fmla="*/ 373487 w 659270"/>
              <a:gd name="connsiteY1" fmla="*/ 193183 h 862884"/>
              <a:gd name="connsiteX2" fmla="*/ 309093 w 659270"/>
              <a:gd name="connsiteY2" fmla="*/ 244698 h 862884"/>
              <a:gd name="connsiteX3" fmla="*/ 270456 w 659270"/>
              <a:gd name="connsiteY3" fmla="*/ 270456 h 862884"/>
              <a:gd name="connsiteX4" fmla="*/ 193183 w 659270"/>
              <a:gd name="connsiteY4" fmla="*/ 296214 h 862884"/>
              <a:gd name="connsiteX5" fmla="*/ 115909 w 659270"/>
              <a:gd name="connsiteY5" fmla="*/ 347729 h 862884"/>
              <a:gd name="connsiteX6" fmla="*/ 77273 w 659270"/>
              <a:gd name="connsiteY6" fmla="*/ 373487 h 862884"/>
              <a:gd name="connsiteX7" fmla="*/ 25757 w 659270"/>
              <a:gd name="connsiteY7" fmla="*/ 489397 h 862884"/>
              <a:gd name="connsiteX8" fmla="*/ 12878 w 659270"/>
              <a:gd name="connsiteY8" fmla="*/ 528033 h 862884"/>
              <a:gd name="connsiteX9" fmla="*/ 0 w 659270"/>
              <a:gd name="connsiteY9" fmla="*/ 566670 h 862884"/>
              <a:gd name="connsiteX10" fmla="*/ 12878 w 659270"/>
              <a:gd name="connsiteY10" fmla="*/ 759853 h 862884"/>
              <a:gd name="connsiteX11" fmla="*/ 25757 w 659270"/>
              <a:gd name="connsiteY11" fmla="*/ 798490 h 862884"/>
              <a:gd name="connsiteX12" fmla="*/ 141667 w 659270"/>
              <a:gd name="connsiteY12" fmla="*/ 850005 h 862884"/>
              <a:gd name="connsiteX13" fmla="*/ 180304 w 659270"/>
              <a:gd name="connsiteY13" fmla="*/ 862884 h 862884"/>
              <a:gd name="connsiteX14" fmla="*/ 347729 w 659270"/>
              <a:gd name="connsiteY14" fmla="*/ 850005 h 862884"/>
              <a:gd name="connsiteX15" fmla="*/ 463639 w 659270"/>
              <a:gd name="connsiteY15" fmla="*/ 759853 h 862884"/>
              <a:gd name="connsiteX16" fmla="*/ 489397 w 659270"/>
              <a:gd name="connsiteY16" fmla="*/ 721217 h 862884"/>
              <a:gd name="connsiteX17" fmla="*/ 528033 w 659270"/>
              <a:gd name="connsiteY17" fmla="*/ 682580 h 862884"/>
              <a:gd name="connsiteX18" fmla="*/ 592428 w 659270"/>
              <a:gd name="connsiteY18" fmla="*/ 605307 h 862884"/>
              <a:gd name="connsiteX19" fmla="*/ 605307 w 659270"/>
              <a:gd name="connsiteY19" fmla="*/ 566670 h 862884"/>
              <a:gd name="connsiteX20" fmla="*/ 656822 w 659270"/>
              <a:gd name="connsiteY20" fmla="*/ 437881 h 862884"/>
              <a:gd name="connsiteX21" fmla="*/ 643943 w 659270"/>
              <a:gd name="connsiteY21" fmla="*/ 38636 h 862884"/>
              <a:gd name="connsiteX22" fmla="*/ 476518 w 659270"/>
              <a:gd name="connsiteY22" fmla="*/ 0 h 862884"/>
              <a:gd name="connsiteX23" fmla="*/ 373487 w 659270"/>
              <a:gd name="connsiteY23" fmla="*/ 38636 h 862884"/>
              <a:gd name="connsiteX24" fmla="*/ 386366 w 659270"/>
              <a:gd name="connsiteY24" fmla="*/ 90152 h 86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9270" h="862884">
                <a:moveTo>
                  <a:pt x="386366" y="90152"/>
                </a:moveTo>
                <a:cubicBezTo>
                  <a:pt x="382073" y="124496"/>
                  <a:pt x="382594" y="159792"/>
                  <a:pt x="373487" y="193183"/>
                </a:cubicBezTo>
                <a:cubicBezTo>
                  <a:pt x="359775" y="243458"/>
                  <a:pt x="345243" y="226623"/>
                  <a:pt x="309093" y="244698"/>
                </a:cubicBezTo>
                <a:cubicBezTo>
                  <a:pt x="295249" y="251620"/>
                  <a:pt x="284601" y="264169"/>
                  <a:pt x="270456" y="270456"/>
                </a:cubicBezTo>
                <a:cubicBezTo>
                  <a:pt x="245645" y="281483"/>
                  <a:pt x="215774" y="281154"/>
                  <a:pt x="193183" y="296214"/>
                </a:cubicBezTo>
                <a:lnTo>
                  <a:pt x="115909" y="347729"/>
                </a:lnTo>
                <a:lnTo>
                  <a:pt x="77273" y="373487"/>
                </a:lnTo>
                <a:cubicBezTo>
                  <a:pt x="36454" y="434715"/>
                  <a:pt x="56410" y="397439"/>
                  <a:pt x="25757" y="489397"/>
                </a:cubicBezTo>
                <a:lnTo>
                  <a:pt x="12878" y="528033"/>
                </a:lnTo>
                <a:lnTo>
                  <a:pt x="0" y="566670"/>
                </a:lnTo>
                <a:cubicBezTo>
                  <a:pt x="4293" y="631064"/>
                  <a:pt x="5751" y="695710"/>
                  <a:pt x="12878" y="759853"/>
                </a:cubicBezTo>
                <a:cubicBezTo>
                  <a:pt x="14377" y="773346"/>
                  <a:pt x="17276" y="787889"/>
                  <a:pt x="25757" y="798490"/>
                </a:cubicBezTo>
                <a:cubicBezTo>
                  <a:pt x="48022" y="826321"/>
                  <a:pt x="118054" y="842134"/>
                  <a:pt x="141667" y="850005"/>
                </a:cubicBezTo>
                <a:lnTo>
                  <a:pt x="180304" y="862884"/>
                </a:lnTo>
                <a:cubicBezTo>
                  <a:pt x="236112" y="858591"/>
                  <a:pt x="293599" y="864250"/>
                  <a:pt x="347729" y="850005"/>
                </a:cubicBezTo>
                <a:cubicBezTo>
                  <a:pt x="378386" y="841937"/>
                  <a:pt x="439455" y="788873"/>
                  <a:pt x="463639" y="759853"/>
                </a:cubicBezTo>
                <a:cubicBezTo>
                  <a:pt x="473548" y="747962"/>
                  <a:pt x="479488" y="733108"/>
                  <a:pt x="489397" y="721217"/>
                </a:cubicBezTo>
                <a:cubicBezTo>
                  <a:pt x="501057" y="707225"/>
                  <a:pt x="516373" y="696572"/>
                  <a:pt x="528033" y="682580"/>
                </a:cubicBezTo>
                <a:cubicBezTo>
                  <a:pt x="617670" y="575014"/>
                  <a:pt x="479568" y="718164"/>
                  <a:pt x="592428" y="605307"/>
                </a:cubicBezTo>
                <a:cubicBezTo>
                  <a:pt x="596721" y="592428"/>
                  <a:pt x="600265" y="579275"/>
                  <a:pt x="605307" y="566670"/>
                </a:cubicBezTo>
                <a:cubicBezTo>
                  <a:pt x="663952" y="420055"/>
                  <a:pt x="627516" y="525798"/>
                  <a:pt x="656822" y="437881"/>
                </a:cubicBezTo>
                <a:cubicBezTo>
                  <a:pt x="652529" y="304799"/>
                  <a:pt x="671572" y="168889"/>
                  <a:pt x="643943" y="38636"/>
                </a:cubicBezTo>
                <a:cubicBezTo>
                  <a:pt x="639523" y="17799"/>
                  <a:pt x="479899" y="483"/>
                  <a:pt x="476518" y="0"/>
                </a:cubicBezTo>
                <a:cubicBezTo>
                  <a:pt x="430444" y="9214"/>
                  <a:pt x="406650" y="5473"/>
                  <a:pt x="373487" y="38636"/>
                </a:cubicBezTo>
                <a:lnTo>
                  <a:pt x="386366" y="90152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039639D-157C-D245-9CCF-C6470C4E9F80}"/>
              </a:ext>
            </a:extLst>
          </p:cNvPr>
          <p:cNvSpPr/>
          <p:nvPr/>
        </p:nvSpPr>
        <p:spPr>
          <a:xfrm>
            <a:off x="1030310" y="4559121"/>
            <a:ext cx="759853" cy="965916"/>
          </a:xfrm>
          <a:custGeom>
            <a:avLst/>
            <a:gdLst>
              <a:gd name="connsiteX0" fmla="*/ 528034 w 759853"/>
              <a:gd name="connsiteY0" fmla="*/ 257578 h 965916"/>
              <a:gd name="connsiteX1" fmla="*/ 631065 w 759853"/>
              <a:gd name="connsiteY1" fmla="*/ 244699 h 965916"/>
              <a:gd name="connsiteX2" fmla="*/ 656822 w 759853"/>
              <a:gd name="connsiteY2" fmla="*/ 167425 h 965916"/>
              <a:gd name="connsiteX3" fmla="*/ 669701 w 759853"/>
              <a:gd name="connsiteY3" fmla="*/ 128789 h 965916"/>
              <a:gd name="connsiteX4" fmla="*/ 618186 w 759853"/>
              <a:gd name="connsiteY4" fmla="*/ 12879 h 965916"/>
              <a:gd name="connsiteX5" fmla="*/ 579549 w 759853"/>
              <a:gd name="connsiteY5" fmla="*/ 0 h 965916"/>
              <a:gd name="connsiteX6" fmla="*/ 334851 w 759853"/>
              <a:gd name="connsiteY6" fmla="*/ 12879 h 965916"/>
              <a:gd name="connsiteX7" fmla="*/ 257577 w 759853"/>
              <a:gd name="connsiteY7" fmla="*/ 38637 h 965916"/>
              <a:gd name="connsiteX8" fmla="*/ 180304 w 759853"/>
              <a:gd name="connsiteY8" fmla="*/ 115910 h 965916"/>
              <a:gd name="connsiteX9" fmla="*/ 103031 w 759853"/>
              <a:gd name="connsiteY9" fmla="*/ 244699 h 965916"/>
              <a:gd name="connsiteX10" fmla="*/ 77273 w 759853"/>
              <a:gd name="connsiteY10" fmla="*/ 283335 h 965916"/>
              <a:gd name="connsiteX11" fmla="*/ 51515 w 759853"/>
              <a:gd name="connsiteY11" fmla="*/ 334851 h 965916"/>
              <a:gd name="connsiteX12" fmla="*/ 25758 w 759853"/>
              <a:gd name="connsiteY12" fmla="*/ 373487 h 965916"/>
              <a:gd name="connsiteX13" fmla="*/ 12879 w 759853"/>
              <a:gd name="connsiteY13" fmla="*/ 412124 h 965916"/>
              <a:gd name="connsiteX14" fmla="*/ 0 w 759853"/>
              <a:gd name="connsiteY14" fmla="*/ 502276 h 965916"/>
              <a:gd name="connsiteX15" fmla="*/ 12879 w 759853"/>
              <a:gd name="connsiteY15" fmla="*/ 721217 h 965916"/>
              <a:gd name="connsiteX16" fmla="*/ 77273 w 759853"/>
              <a:gd name="connsiteY16" fmla="*/ 772733 h 965916"/>
              <a:gd name="connsiteX17" fmla="*/ 115910 w 759853"/>
              <a:gd name="connsiteY17" fmla="*/ 798490 h 965916"/>
              <a:gd name="connsiteX18" fmla="*/ 154546 w 759853"/>
              <a:gd name="connsiteY18" fmla="*/ 811369 h 965916"/>
              <a:gd name="connsiteX19" fmla="*/ 231820 w 759853"/>
              <a:gd name="connsiteY19" fmla="*/ 850006 h 965916"/>
              <a:gd name="connsiteX20" fmla="*/ 309093 w 759853"/>
              <a:gd name="connsiteY20" fmla="*/ 901521 h 965916"/>
              <a:gd name="connsiteX21" fmla="*/ 425003 w 759853"/>
              <a:gd name="connsiteY21" fmla="*/ 940158 h 965916"/>
              <a:gd name="connsiteX22" fmla="*/ 463639 w 759853"/>
              <a:gd name="connsiteY22" fmla="*/ 953037 h 965916"/>
              <a:gd name="connsiteX23" fmla="*/ 502276 w 759853"/>
              <a:gd name="connsiteY23" fmla="*/ 965916 h 965916"/>
              <a:gd name="connsiteX24" fmla="*/ 682580 w 759853"/>
              <a:gd name="connsiteY24" fmla="*/ 940158 h 965916"/>
              <a:gd name="connsiteX25" fmla="*/ 759853 w 759853"/>
              <a:gd name="connsiteY25" fmla="*/ 888642 h 965916"/>
              <a:gd name="connsiteX26" fmla="*/ 734096 w 759853"/>
              <a:gd name="connsiteY26" fmla="*/ 746975 h 965916"/>
              <a:gd name="connsiteX27" fmla="*/ 721217 w 759853"/>
              <a:gd name="connsiteY27" fmla="*/ 708338 h 965916"/>
              <a:gd name="connsiteX28" fmla="*/ 669701 w 759853"/>
              <a:gd name="connsiteY28" fmla="*/ 631065 h 965916"/>
              <a:gd name="connsiteX29" fmla="*/ 643944 w 759853"/>
              <a:gd name="connsiteY29" fmla="*/ 592428 h 965916"/>
              <a:gd name="connsiteX30" fmla="*/ 605307 w 759853"/>
              <a:gd name="connsiteY30" fmla="*/ 566671 h 965916"/>
              <a:gd name="connsiteX31" fmla="*/ 592428 w 759853"/>
              <a:gd name="connsiteY31" fmla="*/ 528034 h 965916"/>
              <a:gd name="connsiteX32" fmla="*/ 515155 w 759853"/>
              <a:gd name="connsiteY32" fmla="*/ 463640 h 965916"/>
              <a:gd name="connsiteX33" fmla="*/ 489397 w 759853"/>
              <a:gd name="connsiteY33" fmla="*/ 437882 h 96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9853" h="965916">
                <a:moveTo>
                  <a:pt x="528034" y="257578"/>
                </a:moveTo>
                <a:cubicBezTo>
                  <a:pt x="565916" y="265154"/>
                  <a:pt x="603694" y="288493"/>
                  <a:pt x="631065" y="244699"/>
                </a:cubicBezTo>
                <a:cubicBezTo>
                  <a:pt x="645455" y="221675"/>
                  <a:pt x="648236" y="193183"/>
                  <a:pt x="656822" y="167425"/>
                </a:cubicBezTo>
                <a:lnTo>
                  <a:pt x="669701" y="128789"/>
                </a:lnTo>
                <a:cubicBezTo>
                  <a:pt x="658945" y="64252"/>
                  <a:pt x="671717" y="48567"/>
                  <a:pt x="618186" y="12879"/>
                </a:cubicBezTo>
                <a:cubicBezTo>
                  <a:pt x="606890" y="5349"/>
                  <a:pt x="592428" y="4293"/>
                  <a:pt x="579549" y="0"/>
                </a:cubicBezTo>
                <a:cubicBezTo>
                  <a:pt x="497983" y="4293"/>
                  <a:pt x="415948" y="3147"/>
                  <a:pt x="334851" y="12879"/>
                </a:cubicBezTo>
                <a:cubicBezTo>
                  <a:pt x="307893" y="16114"/>
                  <a:pt x="257577" y="38637"/>
                  <a:pt x="257577" y="38637"/>
                </a:cubicBezTo>
                <a:cubicBezTo>
                  <a:pt x="231819" y="64395"/>
                  <a:pt x="200510" y="85601"/>
                  <a:pt x="180304" y="115910"/>
                </a:cubicBezTo>
                <a:cubicBezTo>
                  <a:pt x="54271" y="304960"/>
                  <a:pt x="182243" y="106079"/>
                  <a:pt x="103031" y="244699"/>
                </a:cubicBezTo>
                <a:cubicBezTo>
                  <a:pt x="95352" y="258138"/>
                  <a:pt x="84952" y="269896"/>
                  <a:pt x="77273" y="283335"/>
                </a:cubicBezTo>
                <a:cubicBezTo>
                  <a:pt x="67748" y="300004"/>
                  <a:pt x="61040" y="318182"/>
                  <a:pt x="51515" y="334851"/>
                </a:cubicBezTo>
                <a:cubicBezTo>
                  <a:pt x="43836" y="348290"/>
                  <a:pt x="32680" y="359643"/>
                  <a:pt x="25758" y="373487"/>
                </a:cubicBezTo>
                <a:cubicBezTo>
                  <a:pt x="19687" y="385629"/>
                  <a:pt x="17172" y="399245"/>
                  <a:pt x="12879" y="412124"/>
                </a:cubicBezTo>
                <a:cubicBezTo>
                  <a:pt x="8586" y="442175"/>
                  <a:pt x="0" y="471920"/>
                  <a:pt x="0" y="502276"/>
                </a:cubicBezTo>
                <a:cubicBezTo>
                  <a:pt x="0" y="575382"/>
                  <a:pt x="2035" y="648919"/>
                  <a:pt x="12879" y="721217"/>
                </a:cubicBezTo>
                <a:cubicBezTo>
                  <a:pt x="19920" y="768159"/>
                  <a:pt x="46971" y="757583"/>
                  <a:pt x="77273" y="772733"/>
                </a:cubicBezTo>
                <a:cubicBezTo>
                  <a:pt x="91117" y="779655"/>
                  <a:pt x="102066" y="791568"/>
                  <a:pt x="115910" y="798490"/>
                </a:cubicBezTo>
                <a:cubicBezTo>
                  <a:pt x="128052" y="804561"/>
                  <a:pt x="142404" y="805298"/>
                  <a:pt x="154546" y="811369"/>
                </a:cubicBezTo>
                <a:cubicBezTo>
                  <a:pt x="254407" y="861300"/>
                  <a:pt x="134708" y="817635"/>
                  <a:pt x="231820" y="850006"/>
                </a:cubicBezTo>
                <a:cubicBezTo>
                  <a:pt x="257578" y="867178"/>
                  <a:pt x="279725" y="891731"/>
                  <a:pt x="309093" y="901521"/>
                </a:cubicBezTo>
                <a:lnTo>
                  <a:pt x="425003" y="940158"/>
                </a:lnTo>
                <a:lnTo>
                  <a:pt x="463639" y="953037"/>
                </a:lnTo>
                <a:lnTo>
                  <a:pt x="502276" y="965916"/>
                </a:lnTo>
                <a:cubicBezTo>
                  <a:pt x="517777" y="964507"/>
                  <a:pt x="638952" y="964396"/>
                  <a:pt x="682580" y="940158"/>
                </a:cubicBezTo>
                <a:cubicBezTo>
                  <a:pt x="709641" y="925124"/>
                  <a:pt x="759853" y="888642"/>
                  <a:pt x="759853" y="888642"/>
                </a:cubicBezTo>
                <a:cubicBezTo>
                  <a:pt x="749430" y="815676"/>
                  <a:pt x="751446" y="807701"/>
                  <a:pt x="734096" y="746975"/>
                </a:cubicBezTo>
                <a:cubicBezTo>
                  <a:pt x="730366" y="733922"/>
                  <a:pt x="727810" y="720205"/>
                  <a:pt x="721217" y="708338"/>
                </a:cubicBezTo>
                <a:cubicBezTo>
                  <a:pt x="706183" y="681277"/>
                  <a:pt x="686873" y="656823"/>
                  <a:pt x="669701" y="631065"/>
                </a:cubicBezTo>
                <a:cubicBezTo>
                  <a:pt x="661115" y="618186"/>
                  <a:pt x="656823" y="601014"/>
                  <a:pt x="643944" y="592428"/>
                </a:cubicBezTo>
                <a:lnTo>
                  <a:pt x="605307" y="566671"/>
                </a:lnTo>
                <a:cubicBezTo>
                  <a:pt x="601014" y="553792"/>
                  <a:pt x="599958" y="539330"/>
                  <a:pt x="592428" y="528034"/>
                </a:cubicBezTo>
                <a:cubicBezTo>
                  <a:pt x="566205" y="488699"/>
                  <a:pt x="549096" y="490792"/>
                  <a:pt x="515155" y="463640"/>
                </a:cubicBezTo>
                <a:cubicBezTo>
                  <a:pt x="505673" y="456055"/>
                  <a:pt x="497983" y="446468"/>
                  <a:pt x="489397" y="437882"/>
                </a:cubicBez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FC0DA4-C45D-EE48-ADE7-A2B53A662615}"/>
              </a:ext>
            </a:extLst>
          </p:cNvPr>
          <p:cNvSpPr txBox="1"/>
          <p:nvPr/>
        </p:nvSpPr>
        <p:spPr>
          <a:xfrm>
            <a:off x="2948087" y="5042079"/>
            <a:ext cx="164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IP formation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C3CA96-B417-E249-8B09-2BF9DFDB201C}"/>
              </a:ext>
            </a:extLst>
          </p:cNvPr>
          <p:cNvSpPr txBox="1"/>
          <p:nvPr/>
        </p:nvSpPr>
        <p:spPr>
          <a:xfrm>
            <a:off x="3697503" y="4048483"/>
            <a:ext cx="2170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Polymerization</a:t>
            </a:r>
          </a:p>
          <a:p>
            <a:r>
              <a:rPr lang="en-US" dirty="0"/>
              <a:t>Gelation</a:t>
            </a:r>
          </a:p>
          <a:p>
            <a:r>
              <a:rPr lang="en-US" dirty="0"/>
              <a:t>Vitrification</a:t>
            </a:r>
          </a:p>
          <a:p>
            <a:endParaRPr lang="en-US" dirty="0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CB5AE641-EC72-2043-8EE3-3F074EBA81D4}"/>
              </a:ext>
            </a:extLst>
          </p:cNvPr>
          <p:cNvSpPr/>
          <p:nvPr/>
        </p:nvSpPr>
        <p:spPr>
          <a:xfrm rot="2875599">
            <a:off x="3271038" y="3603380"/>
            <a:ext cx="400050" cy="13255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A749B-DC72-2546-AC56-683D6AF62CD7}"/>
              </a:ext>
            </a:extLst>
          </p:cNvPr>
          <p:cNvSpPr txBox="1"/>
          <p:nvPr/>
        </p:nvSpPr>
        <p:spPr>
          <a:xfrm>
            <a:off x="6341119" y="1002621"/>
            <a:ext cx="4826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the first stage:</a:t>
            </a:r>
          </a:p>
          <a:p>
            <a:r>
              <a:rPr lang="en-US" dirty="0"/>
              <a:t>Dissolution of the precursor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Second stage:</a:t>
            </a:r>
          </a:p>
          <a:p>
            <a:r>
              <a:rPr lang="en-US" dirty="0"/>
              <a:t>Oligomers are formed and start to condensate</a:t>
            </a:r>
          </a:p>
          <a:p>
            <a:r>
              <a:rPr lang="en-US" dirty="0"/>
              <a:t>Concentration OH</a:t>
            </a:r>
            <a:r>
              <a:rPr lang="en-US" baseline="30000" dirty="0"/>
              <a:t>-</a:t>
            </a:r>
            <a:r>
              <a:rPr lang="en-US" dirty="0"/>
              <a:t> decreases, thus reactivity towards dissolution decreases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Last stage:</a:t>
            </a:r>
          </a:p>
          <a:p>
            <a:r>
              <a:rPr lang="en-US" dirty="0"/>
              <a:t>Polymerization </a:t>
            </a:r>
          </a:p>
          <a:p>
            <a:r>
              <a:rPr lang="en-US" dirty="0"/>
              <a:t>-over the formation of a gel</a:t>
            </a:r>
          </a:p>
          <a:p>
            <a:r>
              <a:rPr lang="en-US" dirty="0"/>
              <a:t>(stage with one network but still more liquid than solid)</a:t>
            </a:r>
          </a:p>
          <a:p>
            <a:r>
              <a:rPr lang="en-US" dirty="0"/>
              <a:t>-to a solid network (vitrification)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B4A2E-5C4C-AE41-959D-AC86E4F6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434B-C1F8-624C-A031-C3D5A8B4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7F9E7-34B0-5145-BCBD-F92914C36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Polycondensation: Si-</a:t>
            </a:r>
            <a:r>
              <a:rPr lang="en-US" dirty="0">
                <a:solidFill>
                  <a:srgbClr val="FF0000"/>
                </a:solidFill>
              </a:rPr>
              <a:t>OH</a:t>
            </a:r>
            <a:r>
              <a:rPr lang="en-US" dirty="0"/>
              <a:t> + </a:t>
            </a:r>
            <a:r>
              <a:rPr lang="en-US" dirty="0">
                <a:solidFill>
                  <a:srgbClr val="FF0000"/>
                </a:solidFill>
              </a:rPr>
              <a:t>OH</a:t>
            </a:r>
            <a:r>
              <a:rPr lang="en-US" dirty="0"/>
              <a:t>-Si = Si-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-Si +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lvl="1"/>
            <a:r>
              <a:rPr lang="en-US" dirty="0"/>
              <a:t>Explains large amount of free water</a:t>
            </a:r>
          </a:p>
          <a:p>
            <a:pPr lvl="1"/>
            <a:r>
              <a:rPr lang="en-US" dirty="0"/>
              <a:t>Explains large shrinkage</a:t>
            </a:r>
          </a:p>
          <a:p>
            <a:pPr lvl="1"/>
            <a:endParaRPr lang="en-US" dirty="0"/>
          </a:p>
          <a:p>
            <a:r>
              <a:rPr lang="en-US" dirty="0"/>
              <a:t>Difference Portland cement: </a:t>
            </a:r>
          </a:p>
          <a:p>
            <a:pPr lvl="1"/>
            <a:r>
              <a:rPr lang="en-US" dirty="0"/>
              <a:t>CSH structure = hydrated Ca-silicate</a:t>
            </a:r>
          </a:p>
          <a:p>
            <a:pPr lvl="1"/>
            <a:r>
              <a:rPr lang="en-US" dirty="0"/>
              <a:t>Water is chemically bound</a:t>
            </a:r>
          </a:p>
          <a:p>
            <a:endParaRPr lang="en-US" dirty="0"/>
          </a:p>
          <a:p>
            <a:r>
              <a:rPr lang="en-US" dirty="0"/>
              <a:t>This explains better high temp performance</a:t>
            </a:r>
          </a:p>
          <a:p>
            <a:pPr lvl="1"/>
            <a:r>
              <a:rPr lang="en-US" dirty="0"/>
              <a:t>Chemistry does not change</a:t>
            </a:r>
          </a:p>
          <a:p>
            <a:pPr lvl="1"/>
            <a:r>
              <a:rPr lang="en-US" dirty="0"/>
              <a:t>No large volume of </a:t>
            </a:r>
            <a:r>
              <a:rPr lang="en-US" dirty="0" err="1"/>
              <a:t>vapour</a:t>
            </a:r>
            <a:r>
              <a:rPr lang="en-US" dirty="0"/>
              <a:t> formed during heating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CC81E-D3D5-D145-8B43-09A2C7E7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6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0C9C2-3AD8-4345-93C2-369F2316A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4403" cy="4351338"/>
          </a:xfrm>
        </p:spPr>
        <p:txBody>
          <a:bodyPr/>
          <a:lstStyle/>
          <a:p>
            <a:r>
              <a:rPr lang="en-US" dirty="0"/>
              <a:t>Reaction rate (DSC, heating at 5K/min; hermetic closed pans)</a:t>
            </a:r>
          </a:p>
          <a:p>
            <a:r>
              <a:rPr lang="en-US" dirty="0"/>
              <a:t>Comparison of DSC thermograms for the reaction of Mk with </a:t>
            </a:r>
            <a:br>
              <a:rPr lang="en-US" dirty="0"/>
            </a:br>
            <a:r>
              <a:rPr lang="en-US" dirty="0"/>
              <a:t>Na-silicate Na</a:t>
            </a:r>
            <a:r>
              <a:rPr lang="en-US" baseline="-25000" dirty="0"/>
              <a:t>2</a:t>
            </a:r>
            <a:r>
              <a:rPr lang="en-US" dirty="0"/>
              <a:t>O.sSiO</a:t>
            </a:r>
            <a:r>
              <a:rPr lang="en-US" baseline="-25000" dirty="0"/>
              <a:t>2</a:t>
            </a:r>
            <a:r>
              <a:rPr lang="en-US" dirty="0"/>
              <a:t> solutions with variable s (water=10.0): s = (a) 1.0, (b) 1.4, (c) 1.6, (d) 1.7, (e) 1.9, (f ) 2.3 and (g) K-Sil with s=1.4.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B91D2C-F761-C64F-9F5A-E188C3E20CA1}"/>
              </a:ext>
            </a:extLst>
          </p:cNvPr>
          <p:cNvSpPr txBox="1">
            <a:spLocks/>
          </p:cNvSpPr>
          <p:nvPr/>
        </p:nvSpPr>
        <p:spPr>
          <a:xfrm>
            <a:off x="0" y="980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Reaction rate</a:t>
            </a:r>
            <a:br>
              <a:rPr lang="en-US" dirty="0"/>
            </a:br>
            <a:r>
              <a:rPr lang="en-US" dirty="0"/>
              <a:t>Influence Si/Al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41A2F4F-28A7-A34D-A421-C44150D1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03" y="0"/>
            <a:ext cx="508044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C171A4-37A0-984D-8287-57A8844E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4E82C-0192-F143-A7DB-61916D49959A}"/>
              </a:ext>
            </a:extLst>
          </p:cNvPr>
          <p:cNvSpPr txBox="1"/>
          <p:nvPr/>
        </p:nvSpPr>
        <p:spPr>
          <a:xfrm>
            <a:off x="9131808" y="4767072"/>
            <a:ext cx="29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AD680-D944-0B4C-AEAF-E3D377BFACB6}"/>
              </a:ext>
            </a:extLst>
          </p:cNvPr>
          <p:cNvSpPr txBox="1"/>
          <p:nvPr/>
        </p:nvSpPr>
        <p:spPr>
          <a:xfrm>
            <a:off x="7515129" y="1198505"/>
            <a:ext cx="137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Tg</a:t>
            </a:r>
            <a:r>
              <a:rPr lang="en-US" dirty="0"/>
              <a:t> silicate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C6C02-D4C6-E543-9264-C992D50757C1}"/>
              </a:ext>
            </a:extLst>
          </p:cNvPr>
          <p:cNvSpPr txBox="1"/>
          <p:nvPr/>
        </p:nvSpPr>
        <p:spPr>
          <a:xfrm>
            <a:off x="8985504" y="524256"/>
            <a:ext cx="106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1760791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6EAF7C8-3DFC-4322-A703-028329D3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5E4AFF-7149-481F-9186-9418DC1646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001" y="1460056"/>
            <a:ext cx="7991475" cy="4392376"/>
          </a:xfrm>
        </p:spPr>
        <p:txBody>
          <a:bodyPr>
            <a:normAutofit/>
          </a:bodyPr>
          <a:lstStyle/>
          <a:p>
            <a:r>
              <a:rPr lang="en-US" sz="2000" dirty="0"/>
              <a:t>Molecular structure of aluminosilicates &amp; calcium aluminosilicates</a:t>
            </a:r>
          </a:p>
          <a:p>
            <a:r>
              <a:rPr lang="en-US" sz="2000" dirty="0"/>
              <a:t>Thus ‘geopolymer’ = inorganic polymer</a:t>
            </a:r>
            <a:endParaRPr lang="nl-BE" sz="2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5FE0A08-E84D-4F1C-8A38-CD67AFCE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Reaction products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42" y="2690798"/>
            <a:ext cx="4457271" cy="2707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7232" y="5492541"/>
            <a:ext cx="4362994" cy="330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Barbosa et al. (2000), </a:t>
            </a:r>
            <a:r>
              <a:rPr lang="en-US" sz="1100" i="1" dirty="0">
                <a:solidFill>
                  <a:schemeClr val="tx1"/>
                </a:solidFill>
              </a:rPr>
              <a:t>International Journal of Inorganic Materials</a:t>
            </a:r>
            <a:endParaRPr lang="nl-BE" sz="1100" i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26" y="3199936"/>
            <a:ext cx="6257050" cy="1235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6599" y="4527632"/>
            <a:ext cx="4427646" cy="411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Provis</a:t>
            </a:r>
            <a:r>
              <a:rPr lang="en-US" sz="1100" dirty="0">
                <a:solidFill>
                  <a:schemeClr val="tx1"/>
                </a:solidFill>
              </a:rPr>
              <a:t> &amp; Bernal. (2014), </a:t>
            </a:r>
            <a:r>
              <a:rPr lang="en-US" sz="1100" i="1" dirty="0">
                <a:solidFill>
                  <a:schemeClr val="tx1"/>
                </a:solidFill>
              </a:rPr>
              <a:t>Annual Review of Materials Research</a:t>
            </a:r>
            <a:endParaRPr lang="nl-BE" sz="1100" i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7044423">
            <a:off x="4061847" y="2224991"/>
            <a:ext cx="1408777" cy="412757"/>
          </a:xfrm>
          <a:prstGeom prst="rightArrow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ight Arrow 11"/>
          <p:cNvSpPr/>
          <p:nvPr/>
        </p:nvSpPr>
        <p:spPr>
          <a:xfrm rot="4944926">
            <a:off x="7149919" y="2302126"/>
            <a:ext cx="1329381" cy="401273"/>
          </a:xfrm>
          <a:prstGeom prst="rightArrow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345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5626-0DA9-CD44-A920-41DCF510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products Q-notation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092C3-8D92-1942-BEEF-5B194C4A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5263" cy="48341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Problem: how to define structure?</a:t>
            </a:r>
          </a:p>
          <a:p>
            <a:pPr lvl="1"/>
            <a:r>
              <a:rPr lang="en-US" dirty="0"/>
              <a:t>3D network</a:t>
            </a:r>
          </a:p>
          <a:p>
            <a:pPr lvl="1"/>
            <a:r>
              <a:rPr lang="en-US" dirty="0"/>
              <a:t>Cross-link density depends on ratio Si/R</a:t>
            </a:r>
          </a:p>
          <a:p>
            <a:pPr lvl="1"/>
            <a:r>
              <a:rPr lang="en-US" dirty="0"/>
              <a:t>with R= cation (Na, K, Ca,…)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Nomenclature </a:t>
            </a:r>
            <a:r>
              <a:rPr lang="en-US" dirty="0" err="1"/>
              <a:t>polysilixo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: based on linear polymers </a:t>
            </a:r>
          </a:p>
          <a:p>
            <a:pPr marL="457200" lvl="1" indent="0">
              <a:buNone/>
            </a:pPr>
            <a:r>
              <a:rPr lang="en-US" dirty="0"/>
              <a:t>= inappropriate for 3D networks where every Al is surrounded by 4 Si and every Si by probably 3-4 other tetrahedra (Si or Al).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 notation:</a:t>
            </a:r>
          </a:p>
          <a:p>
            <a:r>
              <a:rPr lang="en-US" dirty="0"/>
              <a:t>Q</a:t>
            </a:r>
            <a:r>
              <a:rPr lang="en-US" baseline="30000" dirty="0"/>
              <a:t>0</a:t>
            </a:r>
            <a:r>
              <a:rPr lang="en-US" dirty="0"/>
              <a:t>= monomer (linked to no other tetrahedrons)</a:t>
            </a:r>
          </a:p>
          <a:p>
            <a:r>
              <a:rPr lang="en-US" dirty="0"/>
              <a:t>Q</a:t>
            </a:r>
            <a:r>
              <a:rPr lang="en-US" baseline="30000" dirty="0"/>
              <a:t>1</a:t>
            </a:r>
            <a:r>
              <a:rPr lang="en-US" dirty="0"/>
              <a:t>= dimer (linked to one) or end group</a:t>
            </a:r>
          </a:p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 linked to 2</a:t>
            </a:r>
          </a:p>
          <a:p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8591A-646C-EB47-9E12-5962E1E90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463" y="1342818"/>
            <a:ext cx="4892274" cy="53169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66827-0B4E-AB43-8A2C-8E3779C8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14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FCBB5C07-06C8-E240-B99F-AD95AE619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6" t="35425" r="31209" b="40246"/>
          <a:stretch/>
        </p:blipFill>
        <p:spPr>
          <a:xfrm>
            <a:off x="4011168" y="4103523"/>
            <a:ext cx="1284507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85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5626-0DA9-CD44-A920-41DCF510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products Q-notation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092C3-8D92-1942-BEEF-5B194C4A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94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Problem: how to define structure?</a:t>
            </a:r>
          </a:p>
          <a:p>
            <a:pPr lvl="1"/>
            <a:r>
              <a:rPr lang="en-US" dirty="0"/>
              <a:t>3D network</a:t>
            </a:r>
          </a:p>
          <a:p>
            <a:pPr lvl="1"/>
            <a:r>
              <a:rPr lang="en-US" dirty="0"/>
              <a:t>Cross-link density depends on ratio Si/R</a:t>
            </a:r>
          </a:p>
          <a:p>
            <a:pPr lvl="1"/>
            <a:r>
              <a:rPr lang="en-US" dirty="0"/>
              <a:t>with R= cation (Na, K, Ca,…)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 notation:</a:t>
            </a:r>
          </a:p>
          <a:p>
            <a:r>
              <a:rPr lang="en-US" dirty="0"/>
              <a:t>Q</a:t>
            </a:r>
            <a:r>
              <a:rPr lang="en-US" baseline="30000" dirty="0"/>
              <a:t>0</a:t>
            </a:r>
            <a:r>
              <a:rPr lang="en-US" dirty="0"/>
              <a:t>= monomer (linked to no other tetrahedrons)</a:t>
            </a:r>
          </a:p>
          <a:p>
            <a:r>
              <a:rPr lang="en-US" dirty="0"/>
              <a:t>Q</a:t>
            </a:r>
            <a:r>
              <a:rPr lang="en-US" baseline="30000" dirty="0"/>
              <a:t>1</a:t>
            </a:r>
            <a:r>
              <a:rPr lang="en-US" dirty="0"/>
              <a:t>= dimer (linked to one)</a:t>
            </a:r>
          </a:p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 linked to 2</a:t>
            </a:r>
          </a:p>
          <a:p>
            <a:r>
              <a:rPr lang="en-US" dirty="0" err="1"/>
              <a:t>etc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1B4E53-6788-D746-8A31-853052DA24B9}"/>
              </a:ext>
            </a:extLst>
          </p:cNvPr>
          <p:cNvSpPr txBox="1">
            <a:spLocks/>
          </p:cNvSpPr>
          <p:nvPr/>
        </p:nvSpPr>
        <p:spPr>
          <a:xfrm>
            <a:off x="6417972" y="1690687"/>
            <a:ext cx="6629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Inorganic polymer:</a:t>
            </a:r>
          </a:p>
          <a:p>
            <a:r>
              <a:rPr lang="en-US" dirty="0"/>
              <a:t>Si mainly Q</a:t>
            </a:r>
            <a:r>
              <a:rPr lang="en-US" baseline="30000" dirty="0"/>
              <a:t>4</a:t>
            </a:r>
            <a:r>
              <a:rPr lang="en-US" dirty="0"/>
              <a:t>(</a:t>
            </a:r>
            <a:r>
              <a:rPr lang="en-US" dirty="0" err="1"/>
              <a:t>mAl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 depends on ratio Si/Al</a:t>
            </a:r>
          </a:p>
          <a:p>
            <a:r>
              <a:rPr lang="en-US" dirty="0"/>
              <a:t>For Al: q</a:t>
            </a:r>
            <a:r>
              <a:rPr lang="en-US" baseline="30000" dirty="0"/>
              <a:t>4</a:t>
            </a:r>
            <a:r>
              <a:rPr lang="en-US" dirty="0"/>
              <a:t>(4Si)</a:t>
            </a:r>
          </a:p>
          <a:p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D5399F0-68E1-4343-AA14-FC72C1264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27" t="23181" r="23512" b="28763"/>
          <a:stretch/>
        </p:blipFill>
        <p:spPr>
          <a:xfrm>
            <a:off x="6931924" y="3197225"/>
            <a:ext cx="3474721" cy="32956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C399-2EE1-154C-BC2D-B6A0B91A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B371-7811-5F41-A6E0-A0F2B34B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products Si/Al ratio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BDE8D9-6B09-E847-B890-934B86C17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9552" y="473342"/>
            <a:ext cx="4430558" cy="57857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21F68-2265-744A-ABDB-306334207519}"/>
              </a:ext>
            </a:extLst>
          </p:cNvPr>
          <p:cNvSpPr txBox="1"/>
          <p:nvPr/>
        </p:nvSpPr>
        <p:spPr>
          <a:xfrm>
            <a:off x="1174510" y="1893194"/>
            <a:ext cx="39192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 mainly Q</a:t>
            </a:r>
            <a:r>
              <a:rPr lang="en-US" sz="2400" baseline="30000" dirty="0"/>
              <a:t>4</a:t>
            </a:r>
            <a:r>
              <a:rPr lang="en-US" sz="2400" dirty="0"/>
              <a:t>(</a:t>
            </a:r>
            <a:r>
              <a:rPr lang="en-US" sz="2400" dirty="0" err="1"/>
              <a:t>mAl</a:t>
            </a:r>
            <a:r>
              <a:rPr lang="en-US" sz="2400" dirty="0"/>
              <a:t>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 depends on ratio Si/Al</a:t>
            </a:r>
          </a:p>
          <a:p>
            <a:r>
              <a:rPr lang="en-US" sz="2400" dirty="0"/>
              <a:t>m = Al surrounding SiO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  <a:p>
            <a:r>
              <a:rPr lang="en-US" sz="2400" dirty="0"/>
              <a:t>Even distribution of Al over Si </a:t>
            </a:r>
          </a:p>
          <a:p>
            <a:r>
              <a:rPr lang="en-US" sz="2400" dirty="0"/>
              <a:t>(no diffusion control)</a:t>
            </a:r>
          </a:p>
          <a:p>
            <a:endParaRPr lang="en-US" sz="2400" dirty="0"/>
          </a:p>
          <a:p>
            <a:r>
              <a:rPr lang="en-US" sz="2400" dirty="0"/>
              <a:t>Si Q</a:t>
            </a:r>
            <a:r>
              <a:rPr lang="en-US" sz="2400" baseline="30000" dirty="0"/>
              <a:t>3</a:t>
            </a:r>
            <a:r>
              <a:rPr lang="en-US" sz="2400" dirty="0"/>
              <a:t> = 1 Si-OH or Si-O</a:t>
            </a:r>
            <a:r>
              <a:rPr lang="en-US" sz="2400" baseline="30000" dirty="0"/>
              <a:t>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64139-B322-F241-A89F-F2339740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3C5A1-9307-7943-AFF5-0463918D7743}"/>
              </a:ext>
            </a:extLst>
          </p:cNvPr>
          <p:cNvSpPr txBox="1"/>
          <p:nvPr/>
        </p:nvSpPr>
        <p:spPr>
          <a:xfrm>
            <a:off x="8156448" y="638465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29</a:t>
            </a:r>
            <a:r>
              <a:rPr lang="en-US" dirty="0"/>
              <a:t>Si NMR</a:t>
            </a:r>
          </a:p>
        </p:txBody>
      </p:sp>
    </p:spTree>
    <p:extLst>
      <p:ext uri="{BB962C8B-B14F-4D97-AF65-F5344CB8AC3E}">
        <p14:creationId xmlns:p14="http://schemas.microsoft.com/office/powerpoint/2010/main" val="3884597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AD89-EC33-884A-AF80-650F861E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products Na/Al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F199-FF8B-E74A-B8D2-9EF079E66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/>
          <a:lstStyle/>
          <a:p>
            <a:r>
              <a:rPr lang="en-US" dirty="0"/>
              <a:t>Important: Na/Al = 1</a:t>
            </a:r>
          </a:p>
          <a:p>
            <a:r>
              <a:rPr lang="en-US" dirty="0"/>
              <a:t>Take care for mechanical testing: </a:t>
            </a:r>
          </a:p>
          <a:p>
            <a:pPr marL="0" indent="0">
              <a:buNone/>
            </a:pPr>
            <a:r>
              <a:rPr lang="en-US" dirty="0"/>
              <a:t>amount of water in samples = constant</a:t>
            </a:r>
          </a:p>
          <a:p>
            <a:r>
              <a:rPr lang="en-US" dirty="0"/>
              <a:t>BUT  never 100% reaction</a:t>
            </a:r>
          </a:p>
          <a:p>
            <a:r>
              <a:rPr lang="en-US" dirty="0"/>
              <a:t>THUS in practice Na/Al &lt; 1</a:t>
            </a:r>
          </a:p>
          <a:p>
            <a:r>
              <a:rPr lang="en-US" dirty="0"/>
              <a:t>And large particles?</a:t>
            </a:r>
          </a:p>
          <a:p>
            <a:r>
              <a:rPr lang="en-US" dirty="0"/>
              <a:t>And max strength not needed?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D0FFB-6941-8247-8418-F61E14039B1E}"/>
              </a:ext>
            </a:extLst>
          </p:cNvPr>
          <p:cNvSpPr/>
          <p:nvPr/>
        </p:nvSpPr>
        <p:spPr>
          <a:xfrm>
            <a:off x="2708165" y="63714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J. Mater Sc 1996 31 p 71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2EC6B-1337-CD4B-9D42-2FDF3EB9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30" y="0"/>
            <a:ext cx="491987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A33C7-88A6-1044-8CFB-F8DF8E03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DEB1D-912A-5644-8585-C7F021E1CD8D}"/>
              </a:ext>
            </a:extLst>
          </p:cNvPr>
          <p:cNvSpPr txBox="1"/>
          <p:nvPr/>
        </p:nvSpPr>
        <p:spPr>
          <a:xfrm>
            <a:off x="8804165" y="5426693"/>
            <a:ext cx="128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Calorimetry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2EB42-C8B8-F842-AB57-7075C55CFD56}"/>
              </a:ext>
            </a:extLst>
          </p:cNvPr>
          <p:cNvSpPr txBox="1"/>
          <p:nvPr/>
        </p:nvSpPr>
        <p:spPr>
          <a:xfrm>
            <a:off x="8804165" y="2716970"/>
            <a:ext cx="195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testing</a:t>
            </a:r>
          </a:p>
        </p:txBody>
      </p:sp>
    </p:spTree>
    <p:extLst>
      <p:ext uri="{BB962C8B-B14F-4D97-AF65-F5344CB8AC3E}">
        <p14:creationId xmlns:p14="http://schemas.microsoft.com/office/powerpoint/2010/main" val="3794386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id="{F5349618-7A9C-0E43-B1B6-07EB1BC4FC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0013" y="152400"/>
            <a:ext cx="3670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36873A0-D453-064C-B375-EB617A89C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5940426"/>
            <a:ext cx="864076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0054A6"/>
                </a:solidFill>
              </a:rPr>
              <a:t>Journal of the American Ceramic Society, Volume: 95, Issue: 7, Pages: 2169-2177, First published: 10 April 2012, DOI: (10.1111/j.1551-2916.2012.05184.x)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9C0EE31-0F80-5740-999C-07948EE6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60" y="1273175"/>
            <a:ext cx="7736380" cy="444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E07679-99A7-BB42-95FC-3E1E1F9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054"/>
            <a:ext cx="10515600" cy="1325563"/>
          </a:xfrm>
        </p:spPr>
        <p:txBody>
          <a:bodyPr/>
          <a:lstStyle/>
          <a:p>
            <a:r>
              <a:rPr lang="en-US" dirty="0"/>
              <a:t>Properties of products </a:t>
            </a:r>
            <a:br>
              <a:rPr lang="en-US" dirty="0"/>
            </a:br>
            <a:r>
              <a:rPr lang="en-US" dirty="0"/>
              <a:t>Influence H</a:t>
            </a:r>
            <a:r>
              <a:rPr lang="en-US" baseline="-25000" dirty="0"/>
              <a:t>2</a:t>
            </a:r>
            <a:r>
              <a:rPr lang="en-US" dirty="0"/>
              <a:t>0 content</a:t>
            </a:r>
          </a:p>
        </p:txBody>
      </p:sp>
    </p:spTree>
    <p:extLst>
      <p:ext uri="{BB962C8B-B14F-4D97-AF65-F5344CB8AC3E}">
        <p14:creationId xmlns:p14="http://schemas.microsoft.com/office/powerpoint/2010/main" val="39888991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A80A-153B-B64C-BBD2-9A4BA19A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8C79B-CF45-8647-829D-25E0541E4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Definition</a:t>
            </a:r>
          </a:p>
          <a:p>
            <a:r>
              <a:rPr lang="en-US" dirty="0"/>
              <a:t>Raw materials: solids</a:t>
            </a:r>
          </a:p>
          <a:p>
            <a:r>
              <a:rPr lang="en-US" dirty="0"/>
              <a:t>Activators </a:t>
            </a:r>
          </a:p>
          <a:p>
            <a:r>
              <a:rPr lang="en-US" dirty="0"/>
              <a:t>Reaction mechanism, kinetics, </a:t>
            </a:r>
          </a:p>
          <a:p>
            <a:r>
              <a:rPr lang="en-US" dirty="0"/>
              <a:t>First precursors: </a:t>
            </a:r>
            <a:r>
              <a:rPr lang="en-US" dirty="0" err="1"/>
              <a:t>alumino</a:t>
            </a:r>
            <a:r>
              <a:rPr lang="en-US" dirty="0"/>
              <a:t> silicates: the easy case</a:t>
            </a:r>
          </a:p>
          <a:p>
            <a:r>
              <a:rPr lang="en-US" dirty="0"/>
              <a:t>Reaction products: chemically</a:t>
            </a:r>
          </a:p>
          <a:p>
            <a:r>
              <a:rPr lang="en-US" dirty="0"/>
              <a:t>Properties of products</a:t>
            </a:r>
          </a:p>
          <a:p>
            <a:r>
              <a:rPr lang="en-US" dirty="0"/>
              <a:t>High temperature properties</a:t>
            </a:r>
          </a:p>
          <a:p>
            <a:r>
              <a:rPr lang="en-US" dirty="0"/>
              <a:t>Broaden to Ca containing, Fe containing: the real world</a:t>
            </a:r>
          </a:p>
          <a:p>
            <a:r>
              <a:rPr lang="en-US" dirty="0"/>
              <a:t>Properties of products</a:t>
            </a:r>
          </a:p>
          <a:p>
            <a:r>
              <a:rPr lang="en-US" dirty="0"/>
              <a:t>Environmental impact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818E-3AB0-FE49-8DE4-602F5D9A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946" y="6311900"/>
            <a:ext cx="2743200" cy="365125"/>
          </a:xfrm>
        </p:spPr>
        <p:txBody>
          <a:bodyPr/>
          <a:lstStyle/>
          <a:p>
            <a:fld id="{7690B1BC-D7BE-674C-812E-21B8707D59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53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B934-CDC8-0A4C-9AF6-15099CEF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054"/>
            <a:ext cx="10515600" cy="1325563"/>
          </a:xfrm>
        </p:spPr>
        <p:txBody>
          <a:bodyPr/>
          <a:lstStyle/>
          <a:p>
            <a:r>
              <a:rPr lang="en-US" dirty="0"/>
              <a:t>Properties of products </a:t>
            </a:r>
            <a:br>
              <a:rPr lang="en-US" dirty="0"/>
            </a:br>
            <a:r>
              <a:rPr lang="en-US" dirty="0"/>
              <a:t>Influence Si/Al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4DB5B-9409-9344-BD15-2DD6AE37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3617"/>
            <a:ext cx="5161534" cy="40107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0CF7EF-36F0-E64A-ABFD-448D1CFE621C}"/>
              </a:ext>
            </a:extLst>
          </p:cNvPr>
          <p:cNvSpPr/>
          <p:nvPr/>
        </p:nvSpPr>
        <p:spPr>
          <a:xfrm>
            <a:off x="0" y="5663609"/>
            <a:ext cx="708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505050"/>
                </a:solidFill>
                <a:latin typeface="NexusSans"/>
              </a:rPr>
              <a:t>Colloids and Surfaces A: Physicochemical and Engineering Aspects, 269 </a:t>
            </a:r>
            <a:r>
              <a:rPr lang="en-US" dirty="0">
                <a:solidFill>
                  <a:srgbClr val="2E2E2E"/>
                </a:solidFill>
                <a:latin typeface="NexusSans"/>
              </a:rPr>
              <a:t>(2005), P 47</a:t>
            </a:r>
            <a:endParaRPr lang="en-US" b="0" i="0" u="none" strike="noStrike" dirty="0">
              <a:solidFill>
                <a:srgbClr val="2E2E2E"/>
              </a:solidFill>
              <a:effectLst/>
              <a:latin typeface="Nexus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F53ED-7D35-DA4C-9765-C82D376E6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332" y="0"/>
            <a:ext cx="515266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2B3456-3B35-1249-9F1E-C618393E55E3}"/>
              </a:ext>
            </a:extLst>
          </p:cNvPr>
          <p:cNvSpPr txBox="1"/>
          <p:nvPr/>
        </p:nvSpPr>
        <p:spPr>
          <a:xfrm>
            <a:off x="5904085" y="363394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Si/Al=1.15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15A34-1856-9147-9564-F60A8C1FE7F1}"/>
              </a:ext>
            </a:extLst>
          </p:cNvPr>
          <p:cNvSpPr txBox="1"/>
          <p:nvPr/>
        </p:nvSpPr>
        <p:spPr>
          <a:xfrm>
            <a:off x="9615666" y="601318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Si/Al=2.25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77859-AB20-9A44-814E-179F1C1295D7}"/>
              </a:ext>
            </a:extLst>
          </p:cNvPr>
          <p:cNvSpPr txBox="1"/>
          <p:nvPr/>
        </p:nvSpPr>
        <p:spPr>
          <a:xfrm>
            <a:off x="5904085" y="3095664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Si/Al=1.65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A384B-D722-F442-A4C3-DD35523F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80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0C9C2-3AD8-4345-93C2-369F2316A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4403" cy="4351338"/>
          </a:xfrm>
        </p:spPr>
        <p:txBody>
          <a:bodyPr/>
          <a:lstStyle/>
          <a:p>
            <a:r>
              <a:rPr lang="en-US" dirty="0"/>
              <a:t>Reaction rate (DSC, heating at 5K/min; hermetic closed pans)</a:t>
            </a:r>
          </a:p>
          <a:p>
            <a:r>
              <a:rPr lang="en-US" dirty="0"/>
              <a:t>Comparison of DSC thermograms for the reaction of Mk with </a:t>
            </a:r>
            <a:br>
              <a:rPr lang="en-US" dirty="0"/>
            </a:br>
            <a:r>
              <a:rPr lang="en-US" dirty="0"/>
              <a:t>Na-silicate Na</a:t>
            </a:r>
            <a:r>
              <a:rPr lang="en-US" baseline="-25000" dirty="0"/>
              <a:t>2</a:t>
            </a:r>
            <a:r>
              <a:rPr lang="en-US" dirty="0"/>
              <a:t>O.sSiO</a:t>
            </a:r>
            <a:r>
              <a:rPr lang="en-US" baseline="-25000" dirty="0"/>
              <a:t>2</a:t>
            </a:r>
            <a:r>
              <a:rPr lang="en-US" dirty="0"/>
              <a:t> solutions with variable s (water=10.0): s = (a) 1.0, (b) 1.4, (c) 1.6, (d) 1.7, (e) 1.9, (f ) 2.3 and (g) K-Sil with s=1.4.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B91D2C-F761-C64F-9F5A-E188C3E20CA1}"/>
              </a:ext>
            </a:extLst>
          </p:cNvPr>
          <p:cNvSpPr txBox="1">
            <a:spLocks/>
          </p:cNvSpPr>
          <p:nvPr/>
        </p:nvSpPr>
        <p:spPr>
          <a:xfrm>
            <a:off x="0" y="980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Reaction rate </a:t>
            </a:r>
            <a:br>
              <a:rPr lang="en-US" dirty="0"/>
            </a:br>
            <a:r>
              <a:rPr lang="en-US" dirty="0"/>
              <a:t>Influence Si/Al (repetition)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41A2F4F-28A7-A34D-A421-C44150D1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03" y="0"/>
            <a:ext cx="5080445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57437-B439-2C4A-B5EE-C80FFF3E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z="1800" smtClean="0"/>
              <a:t>21</a:t>
            </a:fld>
            <a:endParaRPr lang="en-US" sz="1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6CB36C-0110-F74A-B267-262A4F7CD1E8}"/>
              </a:ext>
            </a:extLst>
          </p:cNvPr>
          <p:cNvCxnSpPr/>
          <p:nvPr/>
        </p:nvCxnSpPr>
        <p:spPr>
          <a:xfrm>
            <a:off x="9473184" y="2365248"/>
            <a:ext cx="841248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74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AFE0-D8AB-5E49-BED4-422FC728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0C9C2-3AD8-4345-93C2-369F2316A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169"/>
            <a:ext cx="10515600" cy="4351338"/>
          </a:xfrm>
        </p:spPr>
        <p:txBody>
          <a:bodyPr/>
          <a:lstStyle/>
          <a:p>
            <a:r>
              <a:rPr lang="en-US" dirty="0"/>
              <a:t>K of Na?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FA886-664C-2242-9051-CFEF9F87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86" y="2108690"/>
            <a:ext cx="9486363" cy="45959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853649-E566-204B-993D-2306E1825C03}"/>
              </a:ext>
            </a:extLst>
          </p:cNvPr>
          <p:cNvSpPr/>
          <p:nvPr/>
        </p:nvSpPr>
        <p:spPr>
          <a:xfrm>
            <a:off x="109400" y="6500813"/>
            <a:ext cx="49648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dvGulliv"/>
              </a:rPr>
              <a:t>Construction and Building Materials 178 (2018) 453 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D65B2-051B-3C40-83B0-10A29370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22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 of IP comparable to glass. </a:t>
            </a:r>
          </a:p>
          <a:p>
            <a:r>
              <a:rPr lang="en-US" dirty="0"/>
              <a:t>Main difference: </a:t>
            </a:r>
          </a:p>
          <a:p>
            <a:pPr lvl="1"/>
            <a:r>
              <a:rPr lang="en-US" dirty="0" err="1"/>
              <a:t>Physico</a:t>
            </a:r>
            <a:r>
              <a:rPr lang="en-US" dirty="0"/>
              <a:t>-chemically bound water</a:t>
            </a:r>
          </a:p>
          <a:p>
            <a:pPr lvl="1"/>
            <a:r>
              <a:rPr lang="en-US" dirty="0"/>
              <a:t>Water around cations</a:t>
            </a:r>
          </a:p>
          <a:p>
            <a:pPr lvl="1"/>
            <a:r>
              <a:rPr lang="en-US" dirty="0"/>
              <a:t>(Si)-OH groups</a:t>
            </a:r>
          </a:p>
          <a:p>
            <a:r>
              <a:rPr lang="en-US" dirty="0"/>
              <a:t>What happens upon heating?</a:t>
            </a:r>
          </a:p>
          <a:p>
            <a:pPr lvl="1"/>
            <a:r>
              <a:rPr lang="en-US" dirty="0"/>
              <a:t>Water evaporates, </a:t>
            </a:r>
            <a:r>
              <a:rPr lang="en-US" dirty="0" err="1"/>
              <a:t>SiOH</a:t>
            </a:r>
            <a:r>
              <a:rPr lang="en-US" dirty="0"/>
              <a:t> disappears</a:t>
            </a:r>
          </a:p>
          <a:p>
            <a:r>
              <a:rPr lang="en-US" dirty="0" err="1"/>
              <a:t>Tg</a:t>
            </a:r>
            <a:r>
              <a:rPr lang="en-US" dirty="0"/>
              <a:t> 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4A25D-98E0-664F-9BA0-9B44A4D0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463" y="1541049"/>
            <a:ext cx="4892274" cy="5316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A95E2-857F-B842-A44D-5949D4042178}"/>
              </a:ext>
            </a:extLst>
          </p:cNvPr>
          <p:cNvSpPr txBox="1"/>
          <p:nvPr/>
        </p:nvSpPr>
        <p:spPr>
          <a:xfrm>
            <a:off x="7221894" y="423609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C9D70-169F-A941-8864-94EE167CD008}"/>
              </a:ext>
            </a:extLst>
          </p:cNvPr>
          <p:cNvSpPr txBox="1"/>
          <p:nvPr/>
        </p:nvSpPr>
        <p:spPr>
          <a:xfrm>
            <a:off x="7744908" y="6488668"/>
            <a:ext cx="4619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30000" dirty="0"/>
              <a:t>2-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E008E-11DD-F14D-BCA8-213421B11189}"/>
              </a:ext>
            </a:extLst>
          </p:cNvPr>
          <p:cNvSpPr txBox="1"/>
          <p:nvPr/>
        </p:nvSpPr>
        <p:spPr>
          <a:xfrm>
            <a:off x="7164402" y="4240715"/>
            <a:ext cx="370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</a:t>
            </a:r>
            <a:endParaRPr lang="en-US" baseline="30000" dirty="0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ACA3EFEF-DEB5-FC41-B64D-AD5304A7B8A0}"/>
              </a:ext>
            </a:extLst>
          </p:cNvPr>
          <p:cNvCxnSpPr>
            <a:stCxn id="5" idx="3"/>
          </p:cNvCxnSpPr>
          <p:nvPr/>
        </p:nvCxnSpPr>
        <p:spPr>
          <a:xfrm flipV="1">
            <a:off x="7592508" y="4236098"/>
            <a:ext cx="383393" cy="1846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3DBBA1-9119-E04B-BF87-0F41CB8AD339}"/>
              </a:ext>
            </a:extLst>
          </p:cNvPr>
          <p:cNvSpPr txBox="1"/>
          <p:nvPr/>
        </p:nvSpPr>
        <p:spPr>
          <a:xfrm flipH="1">
            <a:off x="9928339" y="1690688"/>
            <a:ext cx="3833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D7F93-2A67-2A49-AF30-6B867791076A}"/>
              </a:ext>
            </a:extLst>
          </p:cNvPr>
          <p:cNvSpPr txBox="1"/>
          <p:nvPr/>
        </p:nvSpPr>
        <p:spPr>
          <a:xfrm>
            <a:off x="10904939" y="1875354"/>
            <a:ext cx="5212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9098E-94D7-9D4C-93F3-794C5B96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3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C098-524A-B144-9B74-B4CE7E29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properties </a:t>
            </a:r>
            <a:r>
              <a:rPr lang="en-US" dirty="0" err="1"/>
              <a:t>Tg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A8A88-4B38-8C45-9194-8DD08FD9C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350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Tg</a:t>
            </a:r>
            <a:r>
              <a:rPr lang="en-US" dirty="0"/>
              <a:t>: volume-T diagram</a:t>
            </a:r>
          </a:p>
          <a:p>
            <a:r>
              <a:rPr lang="en-US" dirty="0" err="1"/>
              <a:t>Tg</a:t>
            </a:r>
            <a:r>
              <a:rPr lang="en-US" dirty="0"/>
              <a:t>= from solid to rubbery behavior</a:t>
            </a:r>
          </a:p>
          <a:p>
            <a:r>
              <a:rPr lang="en-US" dirty="0"/>
              <a:t>Influence plasticizers</a:t>
            </a:r>
          </a:p>
          <a:p>
            <a:r>
              <a:rPr lang="en-US" dirty="0"/>
              <a:t>Influence cations, K, Na,</a:t>
            </a:r>
            <a:r>
              <a:rPr lang="is-IS" dirty="0"/>
              <a:t>…</a:t>
            </a:r>
          </a:p>
          <a:p>
            <a:r>
              <a:rPr lang="is-IS" dirty="0"/>
              <a:t>Influence Al/Si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BF25E-A931-4646-A22F-CD87C032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46" y="1699475"/>
            <a:ext cx="6628093" cy="48990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7181A-1930-AE4A-8589-11B32D31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7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EAE7-EAEC-604D-B78E-98CC2211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1" y="0"/>
            <a:ext cx="10515600" cy="1325563"/>
          </a:xfrm>
        </p:spPr>
        <p:txBody>
          <a:bodyPr/>
          <a:lstStyle/>
          <a:p>
            <a:r>
              <a:rPr lang="en-US" dirty="0"/>
              <a:t>High temperature properties: TMA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E092E30-205D-EA43-BA03-58BB3515F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489" y="917836"/>
            <a:ext cx="4462272" cy="5848281"/>
          </a:xfrm>
        </p:spPr>
      </p:pic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C6D3786-4372-7946-A986-817B25150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74" y="1253330"/>
            <a:ext cx="5092700" cy="356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6D46E1-9744-7048-87B1-9B789E49D09D}"/>
              </a:ext>
            </a:extLst>
          </p:cNvPr>
          <p:cNvSpPr txBox="1"/>
          <p:nvPr/>
        </p:nvSpPr>
        <p:spPr>
          <a:xfrm>
            <a:off x="5106924" y="6075360"/>
            <a:ext cx="220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 higher </a:t>
            </a:r>
            <a:r>
              <a:rPr lang="en-US" sz="2000" dirty="0" err="1"/>
              <a:t>Tg</a:t>
            </a:r>
            <a:r>
              <a:rPr lang="en-US" sz="2000" dirty="0"/>
              <a:t> than 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6246C-4B9D-234B-B1EA-C7A2E96D4582}"/>
              </a:ext>
            </a:extLst>
          </p:cNvPr>
          <p:cNvSpPr/>
          <p:nvPr/>
        </p:nvSpPr>
        <p:spPr>
          <a:xfrm>
            <a:off x="5106924" y="468281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How to measure </a:t>
            </a:r>
            <a:r>
              <a:rPr lang="en-US" sz="2000" dirty="0" err="1"/>
              <a:t>Tg</a:t>
            </a:r>
            <a:r>
              <a:rPr lang="en-US" sz="2000" dirty="0"/>
              <a:t>?</a:t>
            </a:r>
          </a:p>
          <a:p>
            <a:r>
              <a:rPr lang="en-US" sz="2000" dirty="0"/>
              <a:t>Difficulties: everything which is happening during first heating and can confuse you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heating: OK or not?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559EE4-F8B3-2F44-8CA5-94E27EA9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60177-6FFA-BF4B-B033-1C0696966840}"/>
              </a:ext>
            </a:extLst>
          </p:cNvPr>
          <p:cNvSpPr txBox="1"/>
          <p:nvPr/>
        </p:nvSpPr>
        <p:spPr>
          <a:xfrm>
            <a:off x="2633472" y="1682496"/>
            <a:ext cx="114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002AA-4B2E-1945-96BE-FE0994C493E9}"/>
              </a:ext>
            </a:extLst>
          </p:cNvPr>
          <p:cNvSpPr txBox="1"/>
          <p:nvPr/>
        </p:nvSpPr>
        <p:spPr>
          <a:xfrm>
            <a:off x="2633472" y="4218432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1987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K or Cs: higher T stability (</a:t>
            </a:r>
            <a:r>
              <a:rPr lang="en-US" dirty="0" err="1"/>
              <a:t>Kriven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91541-0D31-474F-82D2-7EF91999A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17" y="2612492"/>
            <a:ext cx="7358577" cy="27776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B5CF6B-06DD-F546-B7D1-6D332B86F96D}"/>
              </a:ext>
            </a:extLst>
          </p:cNvPr>
          <p:cNvSpPr/>
          <p:nvPr/>
        </p:nvSpPr>
        <p:spPr>
          <a:xfrm>
            <a:off x="7162800" y="62290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505050"/>
                </a:solidFill>
                <a:latin typeface="NexusSans"/>
                <a:hlinkClick r:id="rId3" tooltip="Go to Construction and Building Materials on ScienceDirect"/>
              </a:rPr>
              <a:t>Construction and Building Materials</a:t>
            </a:r>
            <a:endParaRPr lang="en-US" dirty="0">
              <a:solidFill>
                <a:srgbClr val="505050"/>
              </a:solidFill>
              <a:latin typeface="NexusSans"/>
            </a:endParaRPr>
          </a:p>
          <a:p>
            <a:pPr algn="ctr"/>
            <a:r>
              <a:rPr lang="en-US" dirty="0">
                <a:solidFill>
                  <a:srgbClr val="0C7DBB"/>
                </a:solidFill>
                <a:latin typeface="NexusSans"/>
                <a:hlinkClick r:id="rId4" tooltip="Go to table of contents for this volume/issue"/>
              </a:rPr>
              <a:t>Volume 190</a:t>
            </a:r>
            <a:r>
              <a:rPr lang="en-US" dirty="0">
                <a:solidFill>
                  <a:srgbClr val="2E2E2E"/>
                </a:solidFill>
                <a:latin typeface="NexusSans"/>
              </a:rPr>
              <a:t>, 30 (2018), Pages 108</a:t>
            </a:r>
            <a:endParaRPr lang="en-US" b="0" i="0" u="none" strike="noStrike" dirty="0">
              <a:solidFill>
                <a:srgbClr val="2E2E2E"/>
              </a:solidFill>
              <a:effectLst/>
              <a:latin typeface="Nexus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7DAE-0026-5F4D-88A0-423C647E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77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BCA3-6916-DA45-AC44-60FF1AA0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59282" y="1908096"/>
            <a:ext cx="7212172" cy="1325563"/>
          </a:xfrm>
        </p:spPr>
        <p:txBody>
          <a:bodyPr/>
          <a:lstStyle/>
          <a:p>
            <a:r>
              <a:rPr lang="en-US" dirty="0"/>
              <a:t>Strength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EA828-1314-6540-9827-B10383323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86" y="0"/>
            <a:ext cx="937282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00C6AD-37A3-4548-8584-57DC441CED05}"/>
              </a:ext>
            </a:extLst>
          </p:cNvPr>
          <p:cNvSpPr/>
          <p:nvPr/>
        </p:nvSpPr>
        <p:spPr>
          <a:xfrm>
            <a:off x="7162800" y="62290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505050"/>
                </a:solidFill>
                <a:latin typeface="NexusSans"/>
                <a:hlinkClick r:id="rId3" tooltip="Go to Construction and Building Materials on ScienceDirect"/>
              </a:rPr>
              <a:t>Construction and Building Materials</a:t>
            </a:r>
            <a:endParaRPr lang="en-US" dirty="0">
              <a:solidFill>
                <a:srgbClr val="505050"/>
              </a:solidFill>
              <a:latin typeface="NexusSans"/>
            </a:endParaRPr>
          </a:p>
          <a:p>
            <a:pPr algn="ctr"/>
            <a:r>
              <a:rPr lang="en-US" dirty="0">
                <a:solidFill>
                  <a:srgbClr val="0C7DBB"/>
                </a:solidFill>
                <a:latin typeface="NexusSans"/>
                <a:hlinkClick r:id="rId4" tooltip="Go to table of contents for this volume/issue"/>
              </a:rPr>
              <a:t>Volume 190</a:t>
            </a:r>
            <a:r>
              <a:rPr lang="en-US" dirty="0">
                <a:solidFill>
                  <a:srgbClr val="2E2E2E"/>
                </a:solidFill>
                <a:latin typeface="NexusSans"/>
              </a:rPr>
              <a:t>, 30 (2018), Pages 108</a:t>
            </a:r>
            <a:endParaRPr lang="en-US" b="0" i="0" u="none" strike="noStrike" dirty="0">
              <a:solidFill>
                <a:srgbClr val="2E2E2E"/>
              </a:solidFill>
              <a:effectLst/>
              <a:latin typeface="Nexus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FC74F-84C2-854D-825F-4304318E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10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8525-874D-C840-A0D1-06F1B085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Broadening to Ca, Fe containing precursors</a:t>
            </a:r>
            <a:br>
              <a:rPr lang="en-US" dirty="0"/>
            </a:br>
            <a:r>
              <a:rPr lang="en-US" dirty="0"/>
              <a:t>the 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C5BB2-8519-1C40-84B7-A4EF6E884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Precursors: Fly ash (FA); GGBFS; other slags from metallurgy, red mud,…</a:t>
            </a:r>
          </a:p>
          <a:p>
            <a:r>
              <a:rPr lang="en-US" sz="2400" dirty="0"/>
              <a:t>example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DC19E9-A8AB-DA43-A5CE-9B679D0DA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73764"/>
              </p:ext>
            </p:extLst>
          </p:nvPr>
        </p:nvGraphicFramePr>
        <p:xfrm>
          <a:off x="2032000" y="2807127"/>
          <a:ext cx="81279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6635947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4896945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36019487"/>
                    </a:ext>
                  </a:extLst>
                </a:gridCol>
              </a:tblGrid>
              <a:tr h="2966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Fly ash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GGBFS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SiO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35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10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122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153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843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38164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C6670DC-DF4D-474C-850D-4B729A849096}"/>
              </a:ext>
            </a:extLst>
          </p:cNvPr>
          <p:cNvSpPr/>
          <p:nvPr/>
        </p:nvSpPr>
        <p:spPr>
          <a:xfrm>
            <a:off x="3219718" y="5448891"/>
            <a:ext cx="4823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dvGulliv"/>
              </a:rPr>
              <a:t>Construction and Building Materials 66 (2014) 163–171 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E187C-792A-DC4C-90C3-ECA11252A6F3}"/>
              </a:ext>
            </a:extLst>
          </p:cNvPr>
          <p:cNvSpPr/>
          <p:nvPr/>
        </p:nvSpPr>
        <p:spPr>
          <a:xfrm>
            <a:off x="1232078" y="5846544"/>
            <a:ext cx="9470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BUT composition not same for any FA, composition not constant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310F3-6F46-2E4A-9D18-66CA69A8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37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215D-E6B4-B545-9477-3BAAD1A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FA+GGBFS: replacement of FA by GGBFS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0880B4-CA5A-7F48-9282-BD1940DED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039794"/>
            <a:ext cx="7956391" cy="564892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F34500-0810-5F4D-A70B-4C220125C083}"/>
              </a:ext>
            </a:extLst>
          </p:cNvPr>
          <p:cNvSpPr/>
          <p:nvPr/>
        </p:nvSpPr>
        <p:spPr>
          <a:xfrm>
            <a:off x="0" y="6519446"/>
            <a:ext cx="4823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dvGulliv"/>
              </a:rPr>
              <a:t>Construction and Building Materials 66 (2014) 163–171 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B04B0-BE71-CA46-8E81-C2972A10D77A}"/>
              </a:ext>
            </a:extLst>
          </p:cNvPr>
          <p:cNvSpPr txBox="1"/>
          <p:nvPr/>
        </p:nvSpPr>
        <p:spPr>
          <a:xfrm>
            <a:off x="9453499" y="1321356"/>
            <a:ext cx="223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X% FA + </a:t>
            </a:r>
            <a:r>
              <a:rPr lang="en-US" dirty="0">
                <a:solidFill>
                  <a:srgbClr val="FF0000"/>
                </a:solidFill>
              </a:rPr>
              <a:t>0-30% GGBFS</a:t>
            </a:r>
          </a:p>
          <a:p>
            <a:r>
              <a:rPr lang="en-US" dirty="0"/>
              <a:t>Water/solid  constant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C6C04-9FFD-004E-8D5E-AA8430FD3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3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C284-218D-B749-A14D-C824EC2D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52448-B313-8E41-8ADA-CC52F7576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Polymer = </a:t>
            </a:r>
          </a:p>
          <a:p>
            <a:pPr lvl="1"/>
            <a:r>
              <a:rPr lang="en-US" dirty="0"/>
              <a:t>Large molecule</a:t>
            </a:r>
          </a:p>
          <a:p>
            <a:pPr lvl="1"/>
            <a:r>
              <a:rPr lang="en-US" dirty="0"/>
              <a:t>Retains polymeric properties in solution or liquid state (high viscosity)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Inorganic</a:t>
            </a:r>
          </a:p>
          <a:p>
            <a:pPr lvl="1"/>
            <a:r>
              <a:rPr lang="en-US" dirty="0"/>
              <a:t>E.g. SiO</a:t>
            </a:r>
            <a:r>
              <a:rPr lang="en-US" baseline="-25000" dirty="0"/>
              <a:t>2</a:t>
            </a:r>
            <a:r>
              <a:rPr lang="en-US" dirty="0"/>
              <a:t>, window glass</a:t>
            </a:r>
          </a:p>
          <a:p>
            <a:pPr lvl="1"/>
            <a:r>
              <a:rPr lang="en-US" dirty="0"/>
              <a:t>Can be crystalline or amorphous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Thus Inorganic polymers = large family!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Quid alkali activated cement? OPC? Geopolymer?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5FF07-F9C0-4B48-8C64-B553A839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21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89B1-4CF5-F247-A734-26DAB87D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FA+GGBFS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B1C700-F2B8-6C40-8446-2851FF72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558" y="1206774"/>
            <a:ext cx="7032243" cy="54822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946AA-A7BC-4340-BA31-5F613A2E07F0}"/>
              </a:ext>
            </a:extLst>
          </p:cNvPr>
          <p:cNvSpPr txBox="1"/>
          <p:nvPr/>
        </p:nvSpPr>
        <p:spPr>
          <a:xfrm>
            <a:off x="9453499" y="1321356"/>
            <a:ext cx="27716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 FA + 10% GGBFS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Na2O/SiO2 </a:t>
            </a:r>
          </a:p>
          <a:p>
            <a:r>
              <a:rPr lang="en-US" dirty="0">
                <a:solidFill>
                  <a:srgbClr val="FF0000"/>
                </a:solidFill>
              </a:rPr>
              <a:t>	= 0.11 A35</a:t>
            </a:r>
          </a:p>
          <a:p>
            <a:r>
              <a:rPr lang="en-US" dirty="0">
                <a:solidFill>
                  <a:srgbClr val="FF0000"/>
                </a:solidFill>
              </a:rPr>
              <a:t>	= 0.13 A45</a:t>
            </a:r>
          </a:p>
          <a:p>
            <a:r>
              <a:rPr lang="en-US" dirty="0"/>
              <a:t>Water content not constant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24BEB-CD61-A445-B737-6FFA4F82D018}"/>
              </a:ext>
            </a:extLst>
          </p:cNvPr>
          <p:cNvSpPr/>
          <p:nvPr/>
        </p:nvSpPr>
        <p:spPr>
          <a:xfrm>
            <a:off x="0" y="6519446"/>
            <a:ext cx="4823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dvGulliv"/>
              </a:rPr>
              <a:t>Construction and Building Materials 66 (2014) 163–171 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B06A36-1F94-E740-BDB3-2EDBB664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5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3DF0-24E2-7845-B768-83ADA368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Often encountered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AFDD6-38FE-2441-A1CA-04765FA42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the molarity of </a:t>
            </a:r>
            <a:r>
              <a:rPr lang="en-US" dirty="0" err="1"/>
              <a:t>NaOH</a:t>
            </a:r>
            <a:r>
              <a:rPr lang="en-US" dirty="0"/>
              <a:t> solution</a:t>
            </a:r>
          </a:p>
          <a:p>
            <a:r>
              <a:rPr lang="en-US" dirty="0"/>
              <a:t>But you make one silicate solution. Complete composition is important</a:t>
            </a:r>
          </a:p>
          <a:p>
            <a:r>
              <a:rPr lang="en-US" dirty="0"/>
              <a:t>If then you make a series, the water content is probably not constant thus the mechanical properties also depend on the water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0C39C-34AD-9D43-999A-27C5829D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1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80DF-96DA-2244-8D8C-05217593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51"/>
            <a:ext cx="10515600" cy="1325563"/>
          </a:xfrm>
        </p:spPr>
        <p:txBody>
          <a:bodyPr/>
          <a:lstStyle/>
          <a:p>
            <a:r>
              <a:rPr lang="en-US" dirty="0"/>
              <a:t>Durability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14163-71A3-A54A-BF5B-4F0201F1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027"/>
            <a:ext cx="12192000" cy="40539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3803FA-3DE5-F948-83B9-4A0170163420}"/>
              </a:ext>
            </a:extLst>
          </p:cNvPr>
          <p:cNvSpPr/>
          <p:nvPr/>
        </p:nvSpPr>
        <p:spPr>
          <a:xfrm>
            <a:off x="2628900" y="55767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NexusSerif"/>
              </a:rPr>
              <a:t> </a:t>
            </a:r>
            <a:r>
              <a:rPr lang="en-US" dirty="0">
                <a:solidFill>
                  <a:srgbClr val="0C7DBB"/>
                </a:solidFill>
                <a:latin typeface="NexusSerif"/>
                <a:hlinkClick r:id="rId3" tooltip="Learn more about Compressive Strength"/>
              </a:rPr>
              <a:t>Compressive strength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 of AASC and OPCC, in (A) </a:t>
            </a:r>
            <a:r>
              <a:rPr lang="en-US" dirty="0">
                <a:solidFill>
                  <a:srgbClr val="FF0000"/>
                </a:solidFill>
                <a:latin typeface="NexusSerif"/>
              </a:rPr>
              <a:t>10% Na</a:t>
            </a:r>
            <a:r>
              <a:rPr lang="en-US" baseline="-25000" dirty="0">
                <a:solidFill>
                  <a:srgbClr val="FF0000"/>
                </a:solidFill>
                <a:latin typeface="NexusSerif"/>
              </a:rPr>
              <a:t>2</a:t>
            </a:r>
            <a:r>
              <a:rPr lang="en-US" dirty="0">
                <a:solidFill>
                  <a:srgbClr val="FF0000"/>
                </a:solidFill>
                <a:latin typeface="NexusSerif"/>
              </a:rPr>
              <a:t>SO</a:t>
            </a:r>
            <a:r>
              <a:rPr lang="en-US" baseline="-25000" dirty="0">
                <a:solidFill>
                  <a:srgbClr val="FF0000"/>
                </a:solidFill>
                <a:latin typeface="NexusSerif"/>
              </a:rPr>
              <a:t>4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 solution, (B) 10% </a:t>
            </a:r>
            <a:r>
              <a:rPr lang="en-US" dirty="0">
                <a:solidFill>
                  <a:srgbClr val="FF0000"/>
                </a:solidFill>
                <a:latin typeface="NexusSerif"/>
              </a:rPr>
              <a:t>MgSO</a:t>
            </a:r>
            <a:r>
              <a:rPr lang="en-US" baseline="-25000" dirty="0">
                <a:solidFill>
                  <a:srgbClr val="FF0000"/>
                </a:solidFill>
                <a:latin typeface="NexusSerif"/>
              </a:rPr>
              <a:t>4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 solution. ACS-X represents AASC mixes with X (% by volume) of fine aggregates replaced with copper </a:t>
            </a:r>
            <a:r>
              <a:rPr lang="en-US" dirty="0">
                <a:solidFill>
                  <a:srgbClr val="0C7DBB"/>
                </a:solidFill>
                <a:latin typeface="NexusSerif"/>
                <a:hlinkClick r:id="rId4" tooltip="Learn more about Slag"/>
              </a:rPr>
              <a:t>slag</a:t>
            </a:r>
            <a:r>
              <a:rPr lang="en-US" dirty="0">
                <a:solidFill>
                  <a:srgbClr val="0C7DBB"/>
                </a:solidFill>
                <a:latin typeface="NexusSerif"/>
              </a:rPr>
              <a:t> </a:t>
            </a:r>
            <a:r>
              <a:rPr lang="en-US" dirty="0"/>
              <a:t>J. Cleaner Prod., 112 (2016), pp. 837-844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C5BF8-5D2F-7645-B596-965DBB4F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330AD-8182-504E-AC57-DB8F250D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Durability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8F6CA-9F06-0C44-9099-CE136C11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509"/>
            <a:ext cx="10515600" cy="4351338"/>
          </a:xfrm>
        </p:spPr>
        <p:txBody>
          <a:bodyPr/>
          <a:lstStyle/>
          <a:p>
            <a:r>
              <a:rPr lang="en-US" dirty="0"/>
              <a:t>Alkali-silica reaction in various geopolymer and OPC mortars under  accelerated condition (1 M </a:t>
            </a:r>
            <a:r>
              <a:rPr lang="en-US" dirty="0" err="1"/>
              <a:t>NaOH</a:t>
            </a:r>
            <a:r>
              <a:rPr lang="en-US" dirty="0"/>
              <a:t>) at 80 °C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4549D-8EAE-8D4E-A0B8-682FD3FA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28" y="2755362"/>
            <a:ext cx="5986617" cy="38643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C2E123-FB42-234E-8176-D04899A21B63}"/>
              </a:ext>
            </a:extLst>
          </p:cNvPr>
          <p:cNvSpPr/>
          <p:nvPr/>
        </p:nvSpPr>
        <p:spPr>
          <a:xfrm>
            <a:off x="-723675" y="6211669"/>
            <a:ext cx="5025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505050"/>
                </a:solidFill>
                <a:latin typeface="NexusSans"/>
                <a:hlinkClick r:id="rId3" tooltip="Go to Construction and Building Materials on ScienceDirect"/>
              </a:rPr>
              <a:t>Construction and Building Materials</a:t>
            </a:r>
            <a:endParaRPr lang="en-US" dirty="0">
              <a:solidFill>
                <a:srgbClr val="505050"/>
              </a:solidFill>
              <a:latin typeface="NexusSans"/>
            </a:endParaRPr>
          </a:p>
          <a:p>
            <a:pPr algn="ctr"/>
            <a:r>
              <a:rPr lang="en-US" dirty="0">
                <a:solidFill>
                  <a:srgbClr val="0C7DBB"/>
                </a:solidFill>
                <a:latin typeface="NexusSans"/>
                <a:hlinkClick r:id="rId4" tooltip="Go to table of contents for this volume/issue"/>
              </a:rPr>
              <a:t>85</a:t>
            </a:r>
            <a:r>
              <a:rPr lang="en-US" dirty="0">
                <a:solidFill>
                  <a:srgbClr val="2E2E2E"/>
                </a:solidFill>
                <a:latin typeface="NexusSans"/>
              </a:rPr>
              <a:t>, (2015) Pages 78-90</a:t>
            </a:r>
            <a:endParaRPr lang="en-US" b="0" i="0" u="none" strike="noStrike" dirty="0">
              <a:solidFill>
                <a:srgbClr val="2E2E2E"/>
              </a:solidFill>
              <a:effectLst/>
              <a:latin typeface="Nexus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DB268-E123-2145-AD3F-7C3AD0CF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F0707-754C-B844-9A5A-11268AC76533}"/>
              </a:ext>
            </a:extLst>
          </p:cNvPr>
          <p:cNvSpPr txBox="1"/>
          <p:nvPr/>
        </p:nvSpPr>
        <p:spPr>
          <a:xfrm>
            <a:off x="9009888" y="3429000"/>
            <a:ext cx="234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don’t generalize</a:t>
            </a:r>
          </a:p>
        </p:txBody>
      </p:sp>
    </p:spTree>
    <p:extLst>
      <p:ext uri="{BB962C8B-B14F-4D97-AF65-F5344CB8AC3E}">
        <p14:creationId xmlns:p14="http://schemas.microsoft.com/office/powerpoint/2010/main" val="3481188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7140-47A6-C145-99BE-AA4CEB0D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99D4-1D1B-7844-8088-EE9E9FCD5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emission reduction?</a:t>
            </a:r>
          </a:p>
          <a:p>
            <a:pPr lvl="1"/>
            <a:r>
              <a:rPr lang="en-US" dirty="0"/>
              <a:t>Depends on raw materials</a:t>
            </a:r>
          </a:p>
          <a:p>
            <a:pPr lvl="1"/>
            <a:r>
              <a:rPr lang="en-US" dirty="0"/>
              <a:t>Problem: production of silicate solution</a:t>
            </a:r>
          </a:p>
          <a:p>
            <a:r>
              <a:rPr lang="en-US" dirty="0"/>
              <a:t>Reduction of virgin material use?</a:t>
            </a:r>
          </a:p>
          <a:p>
            <a:pPr lvl="1"/>
            <a:r>
              <a:rPr lang="en-US" dirty="0"/>
              <a:t>Not if metakaolinite, volcanic ash,… is used</a:t>
            </a:r>
          </a:p>
          <a:p>
            <a:r>
              <a:rPr lang="en-US" dirty="0"/>
              <a:t>End of life?</a:t>
            </a:r>
          </a:p>
          <a:p>
            <a:pPr lvl="1"/>
            <a:r>
              <a:rPr lang="en-US" dirty="0"/>
              <a:t>Limited research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70CE3-D72C-1649-B4E9-0D0DEAD8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91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C:\Users\u0099840\Box Sync\SREMat\Projecten\Sustainable materials management\Paper\Flanders EcoScores.PNG">
            <a:extLst>
              <a:ext uri="{FF2B5EF4-FFF2-40B4-BE49-F238E27FC236}">
                <a16:creationId xmlns:a16="http://schemas.microsoft.com/office/drawing/2014/main" id="{8FAA0590-B9D8-AF4B-A386-6357093B2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1497013"/>
            <a:ext cx="6981825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5B269-2AF0-394C-9CD1-A1A2FBF8CB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07F456-60D0-2848-9A19-C6442C03D314}" type="slidenum">
              <a:rPr lang="nl-BE" smtClean="0"/>
              <a:pPr>
                <a:defRPr/>
              </a:pPr>
              <a:t>35</a:t>
            </a:fld>
            <a:endParaRPr lang="nl-BE" dirty="0"/>
          </a:p>
        </p:txBody>
      </p:sp>
      <p:sp>
        <p:nvSpPr>
          <p:cNvPr id="5126" name="TextBox 7">
            <a:extLst>
              <a:ext uri="{FF2B5EF4-FFF2-40B4-BE49-F238E27FC236}">
                <a16:creationId xmlns:a16="http://schemas.microsoft.com/office/drawing/2014/main" id="{77793D1F-4614-A542-BF58-50F586F1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1666875"/>
            <a:ext cx="45815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nl-BE" altLang="en-US" sz="2400" dirty="0"/>
              <a:t>If raw materials correclty selected: </a:t>
            </a:r>
          </a:p>
          <a:p>
            <a:r>
              <a:rPr lang="nl-BE" altLang="en-US" sz="2400" dirty="0"/>
              <a:t>Huge reduction environmental impact</a:t>
            </a:r>
          </a:p>
          <a:p>
            <a:r>
              <a:rPr lang="nl-BE" altLang="en-US" sz="2400" dirty="0"/>
              <a:t>(A. Peys)</a:t>
            </a:r>
          </a:p>
          <a:p>
            <a:endParaRPr lang="en-US" altLang="en-US" sz="2400" dirty="0"/>
          </a:p>
        </p:txBody>
      </p:sp>
      <p:sp>
        <p:nvSpPr>
          <p:cNvPr id="5127" name="TextBox 7">
            <a:extLst>
              <a:ext uri="{FF2B5EF4-FFF2-40B4-BE49-F238E27FC236}">
                <a16:creationId xmlns:a16="http://schemas.microsoft.com/office/drawing/2014/main" id="{8AE105DB-4587-4C4B-9C24-75BA2C2D8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5537200"/>
            <a:ext cx="4497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nl-BE" altLang="en-US"/>
              <a:t>Compressive strength tunable 20-100 MPa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6A7043-06EE-2F4B-84C7-2F63DED2A32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2908789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Envionmental impact compared to OPC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Comparison might not be so positive…</a:t>
            </a:r>
          </a:p>
          <a:p>
            <a:r>
              <a:rPr lang="nl-BE" dirty="0"/>
              <a:t>Solutions?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36</a:t>
            </a:fld>
            <a:endParaRPr lang="nl-NL" dirty="0"/>
          </a:p>
        </p:txBody>
      </p:sp>
      <p:pic>
        <p:nvPicPr>
          <p:cNvPr id="1026" name="Picture 2" descr="C:\Users\u0099840\Copy\SREMat\Projecten\Sustainable materials management\Paper\LCA analyses\Gnuplot\comOP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88" y="1825625"/>
            <a:ext cx="4530725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8558" y="3203275"/>
            <a:ext cx="74991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gency FB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Recycle slag</a:t>
            </a:r>
          </a:p>
          <a:p>
            <a:r>
              <a:rPr lang="nl-BE" dirty="0" err="1">
                <a:solidFill>
                  <a:srgbClr val="FF0000"/>
                </a:solidFill>
              </a:rPr>
              <a:t>Try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to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/>
              <a:t>reduce</a:t>
            </a:r>
            <a:r>
              <a:rPr lang="nl-BE" dirty="0"/>
              <a:t> impact of </a:t>
            </a:r>
            <a:r>
              <a:rPr lang="nl-BE" dirty="0" err="1"/>
              <a:t>existing</a:t>
            </a:r>
            <a:r>
              <a:rPr lang="nl-BE" dirty="0"/>
              <a:t> </a:t>
            </a:r>
            <a:r>
              <a:rPr lang="nl-BE" dirty="0" err="1"/>
              <a:t>materials</a:t>
            </a:r>
            <a:r>
              <a:rPr lang="nl-BE" dirty="0"/>
              <a:t> (e.g. cement):</a:t>
            </a:r>
          </a:p>
          <a:p>
            <a:pPr lvl="1"/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not-valorised</a:t>
            </a:r>
            <a:r>
              <a:rPr lang="nl-BE" dirty="0"/>
              <a:t> slag: Iron-</a:t>
            </a:r>
            <a:r>
              <a:rPr lang="nl-BE" dirty="0" err="1"/>
              <a:t>rich</a:t>
            </a:r>
            <a:r>
              <a:rPr lang="nl-BE" dirty="0"/>
              <a:t> slag (more </a:t>
            </a:r>
            <a:r>
              <a:rPr lang="nl-BE" dirty="0" err="1"/>
              <a:t>knowledge</a:t>
            </a:r>
            <a:r>
              <a:rPr lang="nl-BE" dirty="0"/>
              <a:t> </a:t>
            </a:r>
            <a:r>
              <a:rPr lang="nl-BE" dirty="0" err="1"/>
              <a:t>needed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Identify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solve</a:t>
            </a:r>
            <a:r>
              <a:rPr lang="nl-BE" dirty="0"/>
              <a:t> </a:t>
            </a:r>
            <a:r>
              <a:rPr lang="nl-BE" dirty="0" err="1"/>
              <a:t>main</a:t>
            </a:r>
            <a:r>
              <a:rPr lang="nl-BE" dirty="0"/>
              <a:t> impact generators</a:t>
            </a:r>
          </a:p>
        </p:txBody>
      </p:sp>
    </p:spTree>
    <p:extLst>
      <p:ext uri="{BB962C8B-B14F-4D97-AF65-F5344CB8AC3E}">
        <p14:creationId xmlns:p14="http://schemas.microsoft.com/office/powerpoint/2010/main" val="20372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nl-BE" dirty="0"/>
              <a:t>Impact </a:t>
            </a:r>
            <a:r>
              <a:rPr lang="nl-BE" dirty="0" err="1"/>
              <a:t>reduction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79119" cy="4351338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r>
              <a:rPr lang="nl-BE" dirty="0" err="1"/>
              <a:t>Reduce</a:t>
            </a:r>
            <a:r>
              <a:rPr lang="nl-BE" dirty="0"/>
              <a:t> </a:t>
            </a:r>
            <a:r>
              <a:rPr lang="nl-BE" dirty="0" err="1"/>
              <a:t>sodium</a:t>
            </a:r>
            <a:r>
              <a:rPr lang="nl-BE" dirty="0"/>
              <a:t> </a:t>
            </a:r>
            <a:r>
              <a:rPr lang="nl-BE" dirty="0" err="1"/>
              <a:t>silicate</a:t>
            </a:r>
            <a:r>
              <a:rPr lang="nl-BE" dirty="0"/>
              <a:t> </a:t>
            </a:r>
            <a:r>
              <a:rPr lang="nl-BE" dirty="0" err="1"/>
              <a:t>activating</a:t>
            </a:r>
            <a:r>
              <a:rPr lang="nl-BE" dirty="0"/>
              <a:t> solution</a:t>
            </a:r>
          </a:p>
          <a:p>
            <a:pPr lvl="1"/>
            <a:r>
              <a:rPr lang="nl-BE" dirty="0" err="1"/>
              <a:t>Dilute</a:t>
            </a:r>
            <a:r>
              <a:rPr lang="nl-BE" dirty="0"/>
              <a:t> solution</a:t>
            </a:r>
          </a:p>
          <a:p>
            <a:pPr lvl="1"/>
            <a:r>
              <a:rPr lang="nl-BE" dirty="0" err="1"/>
              <a:t>Alternative</a:t>
            </a:r>
            <a:r>
              <a:rPr lang="nl-BE" dirty="0"/>
              <a:t> activator: </a:t>
            </a:r>
            <a:r>
              <a:rPr lang="nl-BE" dirty="0" err="1"/>
              <a:t>biomass</a:t>
            </a:r>
            <a:r>
              <a:rPr lang="nl-BE" dirty="0"/>
              <a:t> </a:t>
            </a:r>
            <a:r>
              <a:rPr lang="nl-BE" dirty="0" err="1"/>
              <a:t>ash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37</a:t>
            </a:fld>
            <a:endParaRPr lang="nl-NL" dirty="0"/>
          </a:p>
        </p:txBody>
      </p:sp>
      <p:pic>
        <p:nvPicPr>
          <p:cNvPr id="2053" name="Picture 5" descr="C:\Users\u0099840\Copy\SREMat\Projecten\Sustainable materials management\Paper\LCA analyses\Gnuplot\IP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19" y="1210614"/>
            <a:ext cx="4827775" cy="48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6174A-C3BF-3F4E-9575-E2A5D0F6EC5A}"/>
              </a:ext>
            </a:extLst>
          </p:cNvPr>
          <p:cNvSpPr txBox="1"/>
          <p:nvPr/>
        </p:nvSpPr>
        <p:spPr>
          <a:xfrm rot="16200000">
            <a:off x="6919389" y="4148136"/>
            <a:ext cx="271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Activating solution  .</a:t>
            </a:r>
          </a:p>
        </p:txBody>
      </p:sp>
    </p:spTree>
    <p:extLst>
      <p:ext uri="{BB962C8B-B14F-4D97-AF65-F5344CB8AC3E}">
        <p14:creationId xmlns:p14="http://schemas.microsoft.com/office/powerpoint/2010/main" val="4289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nl-BE" dirty="0"/>
              <a:t>Impact </a:t>
            </a:r>
            <a:r>
              <a:rPr lang="nl-BE" dirty="0" err="1"/>
              <a:t>reduction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219" y="975619"/>
            <a:ext cx="100015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Reduce sodium silicate activating solution</a:t>
            </a:r>
          </a:p>
          <a:p>
            <a:pPr lvl="1"/>
            <a:r>
              <a:rPr lang="nl-BE" dirty="0" err="1"/>
              <a:t>Dilute</a:t>
            </a:r>
            <a:r>
              <a:rPr lang="nl-BE" dirty="0"/>
              <a:t> solution</a:t>
            </a:r>
          </a:p>
          <a:p>
            <a:pPr lvl="1"/>
            <a:r>
              <a:rPr lang="nl-BE" dirty="0" err="1"/>
              <a:t>Alternative</a:t>
            </a:r>
            <a:r>
              <a:rPr lang="nl-BE" dirty="0"/>
              <a:t> activator: </a:t>
            </a:r>
            <a:r>
              <a:rPr lang="nl-BE" dirty="0" err="1"/>
              <a:t>biomass</a:t>
            </a:r>
            <a:r>
              <a:rPr lang="nl-BE" dirty="0"/>
              <a:t> </a:t>
            </a:r>
            <a:r>
              <a:rPr lang="nl-BE" dirty="0" err="1"/>
              <a:t>ash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38</a:t>
            </a:fld>
            <a:endParaRPr lang="nl-NL" dirty="0"/>
          </a:p>
        </p:txBody>
      </p:sp>
      <p:pic>
        <p:nvPicPr>
          <p:cNvPr id="2051" name="Picture 3" descr="C:\Users\u0099840\Copy\SREMat\Projecten\Sustainable materials management\Paper\LCA analyses\Gnuplot\a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28" y="2223909"/>
            <a:ext cx="4725472" cy="47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0099840\Copy\SREMat\Projecten\Sustainable materials management\Paper\LCA analyses\Gnuplot\dil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56" y="2223909"/>
            <a:ext cx="4725472" cy="47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7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nl-BE" dirty="0"/>
              <a:t>Impact </a:t>
            </a:r>
            <a:r>
              <a:rPr lang="nl-BE" dirty="0" err="1"/>
              <a:t>reduction</a:t>
            </a:r>
            <a:r>
              <a:rPr lang="nl-BE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8066"/>
            <a:ext cx="10515600" cy="4351338"/>
          </a:xfrm>
        </p:spPr>
        <p:txBody>
          <a:bodyPr/>
          <a:lstStyle/>
          <a:p>
            <a:r>
              <a:rPr lang="nl-BE" dirty="0" err="1"/>
              <a:t>Environmental</a:t>
            </a:r>
            <a:r>
              <a:rPr lang="nl-BE" dirty="0"/>
              <a:t> impact </a:t>
            </a:r>
            <a:r>
              <a:rPr lang="nl-BE" dirty="0" err="1"/>
              <a:t>reduction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respect </a:t>
            </a:r>
            <a:r>
              <a:rPr lang="nl-BE" dirty="0" err="1"/>
              <a:t>to</a:t>
            </a:r>
            <a:r>
              <a:rPr lang="nl-BE" dirty="0"/>
              <a:t> OPC </a:t>
            </a:r>
            <a:r>
              <a:rPr lang="nl-BE" dirty="0" err="1"/>
              <a:t>mortar</a:t>
            </a:r>
            <a:endParaRPr lang="nl-BE" dirty="0"/>
          </a:p>
          <a:p>
            <a:pPr lvl="1"/>
            <a:r>
              <a:rPr lang="nl-BE" dirty="0" err="1"/>
              <a:t>Dilution</a:t>
            </a:r>
            <a:r>
              <a:rPr lang="nl-BE" dirty="0"/>
              <a:t>: 36%</a:t>
            </a:r>
          </a:p>
          <a:p>
            <a:pPr lvl="1"/>
            <a:r>
              <a:rPr lang="nl-BE" dirty="0" err="1"/>
              <a:t>Biomass</a:t>
            </a:r>
            <a:r>
              <a:rPr lang="nl-BE" dirty="0"/>
              <a:t> </a:t>
            </a:r>
            <a:r>
              <a:rPr lang="nl-BE" dirty="0" err="1"/>
              <a:t>ash</a:t>
            </a:r>
            <a:r>
              <a:rPr lang="nl-BE" dirty="0"/>
              <a:t> </a:t>
            </a:r>
            <a:r>
              <a:rPr lang="nl-BE" dirty="0" err="1"/>
              <a:t>activation</a:t>
            </a:r>
            <a:r>
              <a:rPr lang="nl-BE" dirty="0"/>
              <a:t>: 28%</a:t>
            </a:r>
          </a:p>
          <a:p>
            <a:r>
              <a:rPr lang="nl-BE" dirty="0">
                <a:solidFill>
                  <a:srgbClr val="FF0000"/>
                </a:solidFill>
              </a:rPr>
              <a:t>Highly dependent on transport distance! (truck)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39</a:t>
            </a:fld>
            <a:endParaRPr lang="nl-NL" dirty="0"/>
          </a:p>
        </p:txBody>
      </p:sp>
      <p:pic>
        <p:nvPicPr>
          <p:cNvPr id="3074" name="Picture 2" descr="C:\Users\u0099840\Copy\SREMat\Projecten\Sustainable materials management\Paper\LCA analyses\Gnuplot\finOPC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44" y="3563735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0099840\Copy\SREMat\Projecten\Sustainable materials management\Paper\LCA analyses\Transport\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563735"/>
            <a:ext cx="48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44332D-D04F-8749-A13C-C74B007C528A}"/>
              </a:ext>
            </a:extLst>
          </p:cNvPr>
          <p:cNvSpPr txBox="1"/>
          <p:nvPr/>
        </p:nvSpPr>
        <p:spPr>
          <a:xfrm>
            <a:off x="3511296" y="4303776"/>
            <a:ext cx="89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124996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A3E48-FBF7-D149-9796-37B0B358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Alkali activated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C222C-E073-D145-8D4A-697D9406C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restriction of inorganic polymer to </a:t>
            </a:r>
          </a:p>
          <a:p>
            <a:pPr lvl="1"/>
            <a:r>
              <a:rPr lang="en-US" dirty="0"/>
              <a:t>alkali activated cements,</a:t>
            </a:r>
          </a:p>
          <a:p>
            <a:pPr lvl="1"/>
            <a:r>
              <a:rPr lang="en-US" dirty="0"/>
              <a:t>at environmental temperature </a:t>
            </a:r>
          </a:p>
          <a:p>
            <a:pPr lvl="1"/>
            <a:r>
              <a:rPr lang="en-US" dirty="0"/>
              <a:t>thus excludes zeolites, acidic activation, and maybe more</a:t>
            </a:r>
          </a:p>
          <a:p>
            <a:endParaRPr lang="en-US" dirty="0"/>
          </a:p>
          <a:p>
            <a:r>
              <a:rPr lang="en-US" dirty="0"/>
              <a:t>Activated</a:t>
            </a:r>
          </a:p>
          <a:p>
            <a:pPr lvl="1"/>
            <a:r>
              <a:rPr lang="en-US" dirty="0"/>
              <a:t>Precursor activated by alkaline solution</a:t>
            </a:r>
          </a:p>
          <a:p>
            <a:pPr lvl="1"/>
            <a:r>
              <a:rPr lang="en-US" dirty="0"/>
              <a:t>Solid + liquid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9109-70C4-F643-B277-0B5859711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87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More impact </a:t>
            </a:r>
            <a:r>
              <a:rPr lang="nl-BE" dirty="0" err="1"/>
              <a:t>reduction</a:t>
            </a:r>
            <a:r>
              <a:rPr lang="nl-BE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LCA databases: </a:t>
            </a:r>
            <a:r>
              <a:rPr lang="nl-BE" dirty="0" err="1"/>
              <a:t>conservative</a:t>
            </a:r>
            <a:r>
              <a:rPr lang="nl-BE" dirty="0"/>
              <a:t> data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processes</a:t>
            </a:r>
            <a:endParaRPr lang="nl-BE" dirty="0"/>
          </a:p>
          <a:p>
            <a:r>
              <a:rPr lang="nl-BE" dirty="0" err="1"/>
              <a:t>Include</a:t>
            </a:r>
            <a:r>
              <a:rPr lang="nl-BE" dirty="0"/>
              <a:t> green energy, short transport </a:t>
            </a:r>
            <a:r>
              <a:rPr lang="nl-BE" dirty="0" err="1"/>
              <a:t>distances</a:t>
            </a:r>
            <a:r>
              <a:rPr lang="nl-BE" dirty="0"/>
              <a:t> (blue </a:t>
            </a:r>
            <a:r>
              <a:rPr lang="nl-BE" dirty="0" err="1"/>
              <a:t>economy</a:t>
            </a:r>
            <a:r>
              <a:rPr lang="nl-BE" dirty="0"/>
              <a:t>):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pPr/>
              <a:t>40</a:t>
            </a:fld>
            <a:endParaRPr lang="nl-NL" dirty="0"/>
          </a:p>
        </p:txBody>
      </p:sp>
      <p:pic>
        <p:nvPicPr>
          <p:cNvPr id="5" name="Picture 4" descr="C:\Users\u0099840\Copy\SREMat\Projecten\Sustainable materials management\Paper\LCA analyses\Green future\gree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996952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616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3F28B-6A5C-CE4A-B049-064D75FBB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3C035A-DAA7-3F43-A6C6-BD25EAF1DE29}" type="slidenum">
              <a:rPr lang="nl-BE" smtClean="0"/>
              <a:pPr>
                <a:defRPr/>
              </a:pPr>
              <a:t>41</a:t>
            </a:fld>
            <a:endParaRPr lang="nl-BE" dirty="0"/>
          </a:p>
        </p:txBody>
      </p:sp>
      <p:sp>
        <p:nvSpPr>
          <p:cNvPr id="6147" name="TextBox 5">
            <a:extLst>
              <a:ext uri="{FF2B5EF4-FFF2-40B4-BE49-F238E27FC236}">
                <a16:creationId xmlns:a16="http://schemas.microsoft.com/office/drawing/2014/main" id="{01A76282-49BA-C947-B4CE-02543156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723900"/>
            <a:ext cx="989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nl-BE" altLang="en-US" sz="2800" b="1" dirty="0"/>
              <a:t>Environmental impact decrease by biomass ash activation</a:t>
            </a:r>
            <a:endParaRPr lang="nl-BE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5EB64-E889-944C-B6B9-DD0BB2109A40}"/>
              </a:ext>
            </a:extLst>
          </p:cNvPr>
          <p:cNvSpPr txBox="1"/>
          <p:nvPr/>
        </p:nvSpPr>
        <p:spPr>
          <a:xfrm>
            <a:off x="377825" y="1666875"/>
            <a:ext cx="114839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nl-BE" sz="2400" dirty="0">
                <a:latin typeface="Trebuchet MS" panose="020B0603020202020204" pitchFamily="34" charset="0"/>
              </a:rPr>
              <a:t>Industrial biomass ashes as alkaline activator (system proven using “purer” maize ashes) </a:t>
            </a:r>
            <a:r>
              <a:rPr lang="nl-BE" i="1" dirty="0">
                <a:latin typeface="Trebuchet MS" panose="020B0603020202020204" pitchFamily="34" charset="0"/>
              </a:rPr>
              <a:t>A. Peys </a:t>
            </a:r>
            <a:r>
              <a:rPr lang="en-US" i="1" dirty="0"/>
              <a:t>Waste and Biomass Valorization</a:t>
            </a:r>
            <a:r>
              <a:rPr lang="en-US" dirty="0"/>
              <a:t>, 2018, </a:t>
            </a:r>
            <a:r>
              <a:rPr lang="en-US" i="1" dirty="0"/>
              <a:t>9</a:t>
            </a:r>
            <a:r>
              <a:rPr lang="en-US" dirty="0"/>
              <a:t>(6), 879</a:t>
            </a:r>
            <a:r>
              <a:rPr lang="en-US" sz="2400" dirty="0"/>
              <a:t> </a:t>
            </a:r>
            <a:endParaRPr lang="nl-BE" sz="2400" dirty="0">
              <a:latin typeface="Trebuchet MS" panose="020B0603020202020204" pitchFamily="34" charset="0"/>
            </a:endParaRPr>
          </a:p>
          <a:p>
            <a:pPr>
              <a:defRPr/>
            </a:pPr>
            <a:endParaRPr lang="nl-BE" sz="2400" dirty="0"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nl-BE" sz="2400" dirty="0">
                <a:latin typeface="Trebuchet MS" panose="020B0603020202020204" pitchFamily="34" charset="0"/>
              </a:rPr>
              <a:t>For </a:t>
            </a:r>
            <a:r>
              <a:rPr lang="nl-BE" sz="2400" dirty="0" err="1">
                <a:latin typeface="Trebuchet MS" panose="020B0603020202020204" pitchFamily="34" charset="0"/>
              </a:rPr>
              <a:t>industrial</a:t>
            </a:r>
            <a:r>
              <a:rPr lang="nl-BE" sz="2400" dirty="0">
                <a:latin typeface="Trebuchet MS" panose="020B0603020202020204" pitchFamily="34" charset="0"/>
              </a:rPr>
              <a:t> </a:t>
            </a:r>
            <a:r>
              <a:rPr lang="nl-BE" sz="2400" dirty="0" err="1">
                <a:latin typeface="Trebuchet MS" panose="020B0603020202020204" pitchFamily="34" charset="0"/>
              </a:rPr>
              <a:t>ashes</a:t>
            </a:r>
            <a:r>
              <a:rPr lang="nl-BE" sz="2400" dirty="0">
                <a:latin typeface="Trebuchet MS" panose="020B0603020202020204" pitchFamily="34" charset="0"/>
              </a:rPr>
              <a:t> </a:t>
            </a:r>
            <a:r>
              <a:rPr lang="nl-BE" sz="2400" dirty="0" err="1">
                <a:latin typeface="Trebuchet MS" panose="020B0603020202020204" pitchFamily="34" charset="0"/>
              </a:rPr>
              <a:t>and</a:t>
            </a:r>
            <a:r>
              <a:rPr lang="nl-BE" sz="2400" dirty="0">
                <a:latin typeface="Trebuchet MS" panose="020B0603020202020204" pitchFamily="34" charset="0"/>
              </a:rPr>
              <a:t> slag, </a:t>
            </a:r>
            <a:r>
              <a:rPr lang="nl-BE" sz="2400" dirty="0" err="1">
                <a:latin typeface="Trebuchet MS" panose="020B0603020202020204" pitchFamily="34" charset="0"/>
              </a:rPr>
              <a:t>lower</a:t>
            </a:r>
            <a:r>
              <a:rPr lang="nl-BE" sz="2400" dirty="0">
                <a:latin typeface="Trebuchet MS" panose="020B0603020202020204" pitchFamily="34" charset="0"/>
              </a:rPr>
              <a:t> </a:t>
            </a:r>
            <a:r>
              <a:rPr lang="nl-BE" sz="2400" dirty="0" err="1">
                <a:latin typeface="Trebuchet MS" panose="020B0603020202020204" pitchFamily="34" charset="0"/>
              </a:rPr>
              <a:t>strength</a:t>
            </a:r>
            <a:r>
              <a:rPr lang="nl-BE" sz="2400" dirty="0">
                <a:latin typeface="Trebuchet MS" panose="020B0603020202020204" pitchFamily="34" charset="0"/>
              </a:rPr>
              <a:t> </a:t>
            </a:r>
            <a:r>
              <a:rPr lang="nl-BE" sz="2400" dirty="0" err="1">
                <a:latin typeface="Trebuchet MS" panose="020B0603020202020204" pitchFamily="34" charset="0"/>
              </a:rPr>
              <a:t>observed</a:t>
            </a:r>
            <a:r>
              <a:rPr lang="nl-BE" sz="2400" dirty="0">
                <a:latin typeface="Trebuchet MS" panose="020B0603020202020204" pitchFamily="34" charset="0"/>
              </a:rPr>
              <a:t>:</a:t>
            </a:r>
          </a:p>
          <a:p>
            <a:pPr>
              <a:defRPr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149" name="Picture 7" descr="C:\Users\u0099840\Box Sync\SREMat\Projecten\Slag - biomass\Mechanical testing\Gnuplot\2d.png">
            <a:extLst>
              <a:ext uri="{FF2B5EF4-FFF2-40B4-BE49-F238E27FC236}">
                <a16:creationId xmlns:a16="http://schemas.microsoft.com/office/drawing/2014/main" id="{7CD8D41F-FFE0-CC47-9A2F-D18B340DE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495675"/>
            <a:ext cx="43211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Afbeelding 24">
            <a:extLst>
              <a:ext uri="{FF2B5EF4-FFF2-40B4-BE49-F238E27FC236}">
                <a16:creationId xmlns:a16="http://schemas.microsoft.com/office/drawing/2014/main" id="{EEC1851D-D51D-974F-B8EA-91C85E09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3495675"/>
            <a:ext cx="43195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321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054CE030-832A-4B31-9BED-8FBD346C5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3446" y="1457808"/>
            <a:ext cx="8229600" cy="54001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BE" altLang="en-US" sz="2000" dirty="0"/>
              <a:t>Geopolymers (alkaline)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BE" altLang="en-US" sz="2000" dirty="0"/>
              <a:t>Phosphate cements (acid)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2000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l-BE" altLang="en-US" sz="1600" dirty="0"/>
          </a:p>
        </p:txBody>
      </p:sp>
      <p:pic>
        <p:nvPicPr>
          <p:cNvPr id="14338" name="Picture 6" descr="brug">
            <a:extLst>
              <a:ext uri="{FF2B5EF4-FFF2-40B4-BE49-F238E27FC236}">
                <a16:creationId xmlns:a16="http://schemas.microsoft.com/office/drawing/2014/main" id="{41B9E69F-B694-4471-8D09-AFA5EE08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27" y="2321560"/>
            <a:ext cx="363537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Rectangle 12">
            <a:extLst>
              <a:ext uri="{FF2B5EF4-FFF2-40B4-BE49-F238E27FC236}">
                <a16:creationId xmlns:a16="http://schemas.microsoft.com/office/drawing/2014/main" id="{37C3AB72-6D41-4C27-B581-ADB05F539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36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63" name="Text Box 15">
            <a:extLst>
              <a:ext uri="{FF2B5EF4-FFF2-40B4-BE49-F238E27FC236}">
                <a16:creationId xmlns:a16="http://schemas.microsoft.com/office/drawing/2014/main" id="{E5754EEC-2206-49B8-960B-4CA412620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2321561"/>
            <a:ext cx="2679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l-BE" sz="24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Sandwich panel</a:t>
            </a:r>
            <a:endParaRPr lang="en-US" sz="24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BCB094D-EE96-49AA-8EAD-A9162FD2B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61"/>
          <a:stretch/>
        </p:blipFill>
        <p:spPr bwMode="auto">
          <a:xfrm>
            <a:off x="5807969" y="2321560"/>
            <a:ext cx="47910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9C55856D-EE57-4F41-B6F7-D19716C25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511" y="4968337"/>
            <a:ext cx="2852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nl-BE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Saving on material</a:t>
            </a:r>
          </a:p>
          <a:p>
            <a:pPr>
              <a:defRPr/>
            </a:pPr>
            <a:r>
              <a:rPr lang="nl-BE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Re-use of waste materials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DD15BE65-8CBA-4618-B0DE-A1983025F9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7597" y="4536537"/>
            <a:ext cx="0" cy="503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2061DB-D5A5-4161-9681-966CD2845F50}"/>
              </a:ext>
            </a:extLst>
          </p:cNvPr>
          <p:cNvSpPr/>
          <p:nvPr/>
        </p:nvSpPr>
        <p:spPr>
          <a:xfrm>
            <a:off x="5917505" y="14578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Textile reinforced cementitious composites for a high-performance, fire-resistant, sustainable building system</a:t>
            </a:r>
            <a:r>
              <a:rPr lang="en-US" sz="1600" dirty="0"/>
              <a:t> </a:t>
            </a:r>
            <a:endParaRPr lang="en-GB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AEFB5E-A801-48CB-91B8-5444E4979C7E}"/>
              </a:ext>
            </a:extLst>
          </p:cNvPr>
          <p:cNvSpPr/>
          <p:nvPr/>
        </p:nvSpPr>
        <p:spPr>
          <a:xfrm>
            <a:off x="8744183" y="4757636"/>
            <a:ext cx="18173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SBO CECOMSTRUCT </a:t>
            </a:r>
            <a:endParaRPr lang="en-GB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MEMC</a:t>
            </a:r>
          </a:p>
          <a:p>
            <a:pPr algn="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FYSC</a:t>
            </a:r>
          </a:p>
          <a:p>
            <a:pPr algn="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MTM</a:t>
            </a:r>
          </a:p>
          <a:p>
            <a:pPr algn="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WTCB</a:t>
            </a:r>
          </a:p>
          <a:p>
            <a:pPr algn="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weaving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C466C9BD-F58A-3B4F-9A6A-2A3AD5B5E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246"/>
            <a:ext cx="9235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nl-BE" altLang="en-US" sz="2800" b="1" dirty="0"/>
              <a:t>Environmental impact decrease by using less material</a:t>
            </a:r>
            <a:endParaRPr lang="nl-BE" alt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6C844-BB20-A147-AB58-0A90631D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08485-4184-CB44-94FF-0D9B94DA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Recycling options?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75B9-532D-C74E-91F5-180FC5544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Incomplete reaction</a:t>
            </a:r>
          </a:p>
          <a:p>
            <a:pPr lvl="1"/>
            <a:r>
              <a:rPr lang="en-US" dirty="0"/>
              <a:t>Still some reactive material left</a:t>
            </a:r>
          </a:p>
          <a:p>
            <a:pPr lvl="1"/>
            <a:r>
              <a:rPr lang="en-US" dirty="0"/>
              <a:t>Only limited number of cycles</a:t>
            </a:r>
          </a:p>
          <a:p>
            <a:r>
              <a:rPr lang="en-US" dirty="0"/>
              <a:t>Remains to be studied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0398D6-5409-134D-93D7-418BBB179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8876" r="10403"/>
          <a:stretch>
            <a:fillRect/>
          </a:stretch>
        </p:blipFill>
        <p:spPr bwMode="auto">
          <a:xfrm>
            <a:off x="5649576" y="2768959"/>
            <a:ext cx="5452997" cy="344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CFCA9-B3F2-FB4F-8D11-16F43C3F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19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0CC3-4DA7-4144-B86C-6ABE924E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16624-E055-CA48-8480-27D2CDBAF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not something like ‘THE geopolymer’</a:t>
            </a:r>
          </a:p>
          <a:p>
            <a:r>
              <a:rPr lang="en-US" dirty="0"/>
              <a:t>Properties depend largely on</a:t>
            </a:r>
          </a:p>
          <a:p>
            <a:pPr lvl="1"/>
            <a:r>
              <a:rPr lang="en-US" dirty="0"/>
              <a:t>Composition (precursor, cation content, …)</a:t>
            </a:r>
          </a:p>
          <a:p>
            <a:pPr lvl="1"/>
            <a:r>
              <a:rPr lang="en-US" dirty="0"/>
              <a:t>Amorphous fraction</a:t>
            </a:r>
          </a:p>
          <a:p>
            <a:pPr lvl="1"/>
            <a:r>
              <a:rPr lang="en-US" dirty="0"/>
              <a:t>Curing conditions</a:t>
            </a:r>
          </a:p>
          <a:p>
            <a:r>
              <a:rPr lang="en-US" dirty="0"/>
              <a:t>High temperature resistance: superior to OPC</a:t>
            </a:r>
          </a:p>
          <a:p>
            <a:r>
              <a:rPr lang="en-US" dirty="0"/>
              <a:t>Environmental impact</a:t>
            </a:r>
          </a:p>
          <a:p>
            <a:pPr lvl="1"/>
            <a:r>
              <a:rPr lang="en-US" dirty="0"/>
              <a:t>Not necessarily better</a:t>
            </a:r>
          </a:p>
          <a:p>
            <a:pPr lvl="1"/>
            <a:r>
              <a:rPr lang="en-US" dirty="0"/>
              <a:t>Impact can be reduced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CA4C9-190E-AB45-9AC7-B966EEC9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9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853F-0264-214A-95F0-E6ADBF61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Geopolymer? Wikipedia of </a:t>
            </a:r>
            <a:r>
              <a:rPr lang="en-US" dirty="0" err="1"/>
              <a:t>Davidovits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756C0-BB32-5E4C-9251-94AB5B9BD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'...Geopolymers consist of a </a:t>
            </a:r>
            <a:r>
              <a:rPr lang="en-US" dirty="0">
                <a:solidFill>
                  <a:srgbClr val="FF0000"/>
                </a:solidFill>
              </a:rPr>
              <a:t>polymeric Si–O–Al </a:t>
            </a:r>
            <a:r>
              <a:rPr lang="en-US" dirty="0"/>
              <a:t>framework, similar to zeolites. The main difference to zeolite is geopolymers are </a:t>
            </a:r>
            <a:r>
              <a:rPr lang="en-US" dirty="0">
                <a:solidFill>
                  <a:srgbClr val="FF0000"/>
                </a:solidFill>
              </a:rPr>
              <a:t>amorphous</a:t>
            </a:r>
            <a:r>
              <a:rPr lang="en-US" dirty="0"/>
              <a:t> instead of crystalline. </a:t>
            </a:r>
          </a:p>
          <a:p>
            <a:r>
              <a:rPr lang="en-US" dirty="0"/>
              <a:t>'... Geopolymers are framework structures produced by condensation of tetrahedral aluminosilicate units, with alkali metal ions balancing the charge associated with tetrahedral Al. </a:t>
            </a:r>
          </a:p>
          <a:p>
            <a:pPr marL="0" indent="0">
              <a:buNone/>
            </a:pPr>
            <a:r>
              <a:rPr lang="en-US" i="1" dirty="0"/>
              <a:t>For ceramic scientists</a:t>
            </a:r>
            <a:endParaRPr lang="en-US" dirty="0"/>
          </a:p>
          <a:p>
            <a:r>
              <a:rPr lang="en-US" dirty="0"/>
              <a:t>'...Geopolymers are a class of totally inorganic, </a:t>
            </a:r>
            <a:r>
              <a:rPr lang="en-US" dirty="0" err="1"/>
              <a:t>alumino</a:t>
            </a:r>
            <a:r>
              <a:rPr lang="en-US" dirty="0"/>
              <a:t>-silicate based ceramics that are charge balanced by group I oxides. They are rigid gels, which are made under relatively ambient conditions of temperature and pressure into near-net dimension bodies, and which can subsequently be converted to crystalline or glass-ceramic materials.'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A99D9-89CD-514D-B185-E3B321B0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9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EA3303-68D9-9B4B-80C2-5C4579DE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82" y="681037"/>
            <a:ext cx="7494494" cy="579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E58CF-89EB-054A-94FB-08E1FE4F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precursors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9F421-EACE-394D-8106-CCD0E3C33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0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Aluminosilicates, Fe-silicates,…?</a:t>
            </a:r>
          </a:p>
          <a:p>
            <a:pPr lvl="1"/>
            <a:r>
              <a:rPr lang="en-US" dirty="0"/>
              <a:t>metakaolinite, </a:t>
            </a:r>
          </a:p>
          <a:p>
            <a:pPr lvl="1"/>
            <a:r>
              <a:rPr lang="en-US" dirty="0"/>
              <a:t>fly ash, </a:t>
            </a:r>
          </a:p>
          <a:p>
            <a:pPr lvl="1"/>
            <a:r>
              <a:rPr lang="en-US" dirty="0"/>
              <a:t>slags from metallurgy</a:t>
            </a:r>
          </a:p>
          <a:p>
            <a:pPr lvl="1"/>
            <a:r>
              <a:rPr lang="en-US" dirty="0"/>
              <a:t>volcanic ash</a:t>
            </a:r>
          </a:p>
          <a:p>
            <a:pPr lvl="1"/>
            <a:r>
              <a:rPr lang="en-US" dirty="0"/>
              <a:t>volcanic tuff</a:t>
            </a:r>
          </a:p>
          <a:p>
            <a:r>
              <a:rPr lang="en-US" dirty="0">
                <a:solidFill>
                  <a:srgbClr val="FF0000"/>
                </a:solidFill>
              </a:rPr>
              <a:t>Amorphous = reactive </a:t>
            </a:r>
          </a:p>
          <a:p>
            <a:pPr lvl="1"/>
            <a:r>
              <a:rPr lang="en-US" dirty="0"/>
              <a:t>E.g. volcanic ashes, </a:t>
            </a:r>
            <a:r>
              <a:rPr lang="en-US" dirty="0">
                <a:solidFill>
                  <a:srgbClr val="7030A0"/>
                </a:solidFill>
              </a:rPr>
              <a:t>calorimetry</a:t>
            </a:r>
          </a:p>
          <a:p>
            <a:pPr lvl="1"/>
            <a:r>
              <a:rPr lang="en-US" dirty="0"/>
              <a:t>Reaction with Na-silicate</a:t>
            </a:r>
          </a:p>
          <a:p>
            <a:pPr lvl="1"/>
            <a:r>
              <a:rPr lang="en-US" dirty="0"/>
              <a:t>Total amount reacted increases with amorphous fraction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3CF42-A87D-E345-B379-14A5CAF4436A}"/>
              </a:ext>
            </a:extLst>
          </p:cNvPr>
          <p:cNvSpPr/>
          <p:nvPr/>
        </p:nvSpPr>
        <p:spPr>
          <a:xfrm>
            <a:off x="1064956" y="6492875"/>
            <a:ext cx="601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Lemougna</a:t>
            </a:r>
            <a:r>
              <a:rPr lang="en-US" dirty="0"/>
              <a:t>, et al. Ceramics International, 40, (2014) p 811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8E1F8-AAA1-834A-B650-8FFE55F4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6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86E9-3E2C-704F-B103-686ADCF7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precursor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8256DB2-310C-894D-8BBE-C1ACF3CC6A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867995"/>
              </p:ext>
            </p:extLst>
          </p:nvPr>
        </p:nvGraphicFramePr>
        <p:xfrm>
          <a:off x="5273220" y="186531"/>
          <a:ext cx="634727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41DBB-348E-8B48-8BE7-035953858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4566" cy="4351338"/>
          </a:xfrm>
        </p:spPr>
        <p:txBody>
          <a:bodyPr/>
          <a:lstStyle/>
          <a:p>
            <a:r>
              <a:rPr lang="en-US" dirty="0"/>
              <a:t>Particle size</a:t>
            </a:r>
          </a:p>
          <a:p>
            <a:pPr lvl="1"/>
            <a:r>
              <a:rPr lang="en-US" dirty="0"/>
              <a:t>Large particles: rate determined by surface area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Diffusion control!!!</a:t>
            </a:r>
          </a:p>
          <a:p>
            <a:pPr lvl="2"/>
            <a:r>
              <a:rPr lang="en-US" dirty="0"/>
              <a:t>Thus no complete reaction</a:t>
            </a:r>
          </a:p>
          <a:p>
            <a:pPr lvl="1"/>
            <a:r>
              <a:rPr lang="en-US" dirty="0"/>
              <a:t>Small particles: rate determined by polymerization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04E7EE-4545-F04D-A276-DACBC08A0993}"/>
              </a:ext>
            </a:extLst>
          </p:cNvPr>
          <p:cNvSpPr/>
          <p:nvPr/>
        </p:nvSpPr>
        <p:spPr>
          <a:xfrm>
            <a:off x="6961667" y="6302137"/>
            <a:ext cx="3574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J. Mater Sc. 38, pp: 3131, 2003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D17E7-677F-FE44-AE53-558D2875B04B}"/>
              </a:ext>
            </a:extLst>
          </p:cNvPr>
          <p:cNvSpPr txBox="1"/>
          <p:nvPr/>
        </p:nvSpPr>
        <p:spPr>
          <a:xfrm>
            <a:off x="6754464" y="4894558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Rate (as heat flow) as a function of particle size</a:t>
            </a:r>
          </a:p>
          <a:p>
            <a:r>
              <a:rPr lang="en-US" dirty="0">
                <a:solidFill>
                  <a:srgbClr val="7030A0"/>
                </a:solidFill>
              </a:rPr>
              <a:t>Isothermal calorimetry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D7659-4C23-DB4F-8A47-CDFFF5742690}"/>
              </a:ext>
            </a:extLst>
          </p:cNvPr>
          <p:cNvSpPr txBox="1"/>
          <p:nvPr/>
        </p:nvSpPr>
        <p:spPr>
          <a:xfrm>
            <a:off x="9994006" y="631065"/>
            <a:ext cx="115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particles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1553D-7A81-744C-95B4-8C4AB6D36F16}"/>
              </a:ext>
            </a:extLst>
          </p:cNvPr>
          <p:cNvSpPr txBox="1"/>
          <p:nvPr/>
        </p:nvSpPr>
        <p:spPr>
          <a:xfrm>
            <a:off x="7510376" y="769564"/>
            <a:ext cx="154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particles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3D315C-E70A-6244-9730-CEE839F2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46D5-CACF-B240-AE96-7BE408FF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precursor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C8380-8FA3-2A49-BC0C-1E2B7E063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42138" cy="4351338"/>
          </a:xfrm>
        </p:spPr>
        <p:txBody>
          <a:bodyPr/>
          <a:lstStyle/>
          <a:p>
            <a:r>
              <a:rPr lang="en-US" dirty="0"/>
              <a:t>Amorphous?</a:t>
            </a:r>
          </a:p>
          <a:p>
            <a:r>
              <a:rPr lang="en-US" dirty="0"/>
              <a:t>Kaolinite + </a:t>
            </a:r>
            <a:r>
              <a:rPr lang="en-US" dirty="0" err="1"/>
              <a:t>NaOH</a:t>
            </a:r>
            <a:r>
              <a:rPr lang="en-US" dirty="0"/>
              <a:t> also reacts (40°C or higher)</a:t>
            </a:r>
          </a:p>
          <a:p>
            <a:r>
              <a:rPr lang="en-US" dirty="0"/>
              <a:t>Forms semi crystalline product (</a:t>
            </a:r>
            <a:r>
              <a:rPr lang="en-US" dirty="0" err="1"/>
              <a:t>hydroxysodalite</a:t>
            </a:r>
            <a:r>
              <a:rPr lang="en-US" dirty="0"/>
              <a:t>)</a:t>
            </a:r>
          </a:p>
          <a:p>
            <a:r>
              <a:rPr lang="en-US" dirty="0"/>
              <a:t>Thus not geopolymer</a:t>
            </a:r>
          </a:p>
          <a:p>
            <a:r>
              <a:rPr lang="en-US" dirty="0"/>
              <a:t>Still inorganic polymer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XRD-kaolinite copy.jpg">
            <a:extLst>
              <a:ext uri="{FF2B5EF4-FFF2-40B4-BE49-F238E27FC236}">
                <a16:creationId xmlns:a16="http://schemas.microsoft.com/office/drawing/2014/main" id="{F9D86717-F715-D64A-AE48-7A5740CDBCA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0490" y="147923"/>
            <a:ext cx="6669110" cy="410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C3AC5-387D-B944-9732-64B91B7BB6D0}"/>
              </a:ext>
            </a:extLst>
          </p:cNvPr>
          <p:cNvSpPr txBox="1"/>
          <p:nvPr/>
        </p:nvSpPr>
        <p:spPr>
          <a:xfrm>
            <a:off x="5898524" y="4979969"/>
            <a:ext cx="517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Construction and Building Materials. 91, p. 251 (2015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D32A7-8020-624E-9AC5-3BEEFD1FFD13}"/>
              </a:ext>
            </a:extLst>
          </p:cNvPr>
          <p:cNvSpPr txBox="1"/>
          <p:nvPr/>
        </p:nvSpPr>
        <p:spPr>
          <a:xfrm>
            <a:off x="5898524" y="4610637"/>
            <a:ext cx="522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XRD of kaolinite (black) and IP of kaolinite with </a:t>
            </a:r>
            <a:r>
              <a:rPr lang="en-US" dirty="0" err="1"/>
              <a:t>NaOH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20A11-94D9-224C-B02D-954A5DCB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9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9B67F-8A33-9843-95F4-9B6687BD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D5657-BBD8-9746-888B-D7090609E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Classical: </a:t>
            </a:r>
          </a:p>
          <a:p>
            <a:pPr lvl="1"/>
            <a:r>
              <a:rPr lang="en-US" dirty="0" err="1"/>
              <a:t>NaOH</a:t>
            </a:r>
            <a:r>
              <a:rPr lang="en-US" dirty="0"/>
              <a:t>, KOH</a:t>
            </a:r>
          </a:p>
          <a:p>
            <a:pPr lvl="1"/>
            <a:r>
              <a:rPr lang="en-US" dirty="0"/>
              <a:t>Na-silicate, K-silicate: Na</a:t>
            </a:r>
            <a:r>
              <a:rPr lang="en-US" baseline="-25000" dirty="0"/>
              <a:t>2</a:t>
            </a:r>
            <a:r>
              <a:rPr lang="en-US" dirty="0"/>
              <a:t>O.sSiO</a:t>
            </a:r>
            <a:r>
              <a:rPr lang="en-US" baseline="-25000" dirty="0"/>
              <a:t>2</a:t>
            </a:r>
            <a:r>
              <a:rPr lang="en-US" dirty="0"/>
              <a:t>.wH</a:t>
            </a:r>
            <a:r>
              <a:rPr lang="en-US" baseline="-25000" dirty="0"/>
              <a:t>2</a:t>
            </a:r>
            <a:r>
              <a:rPr lang="en-US" dirty="0"/>
              <a:t>0</a:t>
            </a:r>
          </a:p>
          <a:p>
            <a:pPr lvl="1"/>
            <a:r>
              <a:rPr lang="en-US" dirty="0"/>
              <a:t>s&gt; 1 -2 </a:t>
            </a:r>
          </a:p>
          <a:p>
            <a:pPr lvl="1"/>
            <a:r>
              <a:rPr lang="en-US" dirty="0"/>
              <a:t>w: often depending on workability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Ca(OH)</a:t>
            </a:r>
            <a:r>
              <a:rPr lang="en-US" baseline="-25000" dirty="0"/>
              <a:t>2</a:t>
            </a:r>
            <a:r>
              <a:rPr lang="en-US" dirty="0"/>
              <a:t> + K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  <a:r>
              <a:rPr lang="en-US" dirty="0"/>
              <a:t>  </a:t>
            </a:r>
            <a:r>
              <a:rPr lang="en-US" sz="1800" dirty="0"/>
              <a:t>Applied Clay Science 126  p. 278 (2016)</a:t>
            </a:r>
          </a:p>
          <a:p>
            <a:pPr lvl="1"/>
            <a:r>
              <a:rPr lang="en-US" dirty="0"/>
              <a:t>Biomass ashes </a:t>
            </a:r>
            <a:r>
              <a:rPr lang="en-US" sz="1800" dirty="0"/>
              <a:t>Applied Clay Science. 119, p. 401 (2016)</a:t>
            </a:r>
          </a:p>
          <a:p>
            <a:pPr lvl="1"/>
            <a:endParaRPr lang="en-US" sz="1800" dirty="0"/>
          </a:p>
          <a:p>
            <a:r>
              <a:rPr lang="en-US" dirty="0"/>
              <a:t>Efflorescence</a:t>
            </a:r>
          </a:p>
          <a:p>
            <a:pPr lvl="1"/>
            <a:r>
              <a:rPr lang="en-US" dirty="0"/>
              <a:t>Excess of Na forms carbonate</a:t>
            </a:r>
          </a:p>
          <a:p>
            <a:pPr lvl="1"/>
            <a:r>
              <a:rPr lang="en-US" dirty="0"/>
              <a:t>Less problematic with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49BA6-B811-CE4D-8E30-684717E5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0B1BC-D7BE-674C-812E-21B8707D595C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14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AF0D794E-883F-0342-8F9C-98DD79E26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6" t="35425" r="31209" b="40246"/>
          <a:stretch/>
        </p:blipFill>
        <p:spPr>
          <a:xfrm>
            <a:off x="6960455" y="1965896"/>
            <a:ext cx="1284507" cy="1057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B953F-096E-564B-8A1B-586E0FBA0FC5}"/>
              </a:ext>
            </a:extLst>
          </p:cNvPr>
          <p:cNvSpPr txBox="1"/>
          <p:nvPr/>
        </p:nvSpPr>
        <p:spPr>
          <a:xfrm>
            <a:off x="8244962" y="230986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2ED3F-C225-1F48-B15A-6F24475DE49F}"/>
              </a:ext>
            </a:extLst>
          </p:cNvPr>
          <p:cNvSpPr txBox="1"/>
          <p:nvPr/>
        </p:nvSpPr>
        <p:spPr>
          <a:xfrm>
            <a:off x="7985760" y="178939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-OH or -O</a:t>
            </a:r>
            <a:r>
              <a:rPr lang="en-US" baseline="30000" dirty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00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18231</TotalTime>
  <Words>1958</Words>
  <Application>Microsoft Macintosh PowerPoint</Application>
  <PresentationFormat>Widescreen</PresentationFormat>
  <Paragraphs>435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AdvGulliv</vt:lpstr>
      <vt:lpstr>Agency FB</vt:lpstr>
      <vt:lpstr>Arial</vt:lpstr>
      <vt:lpstr>Calibri</vt:lpstr>
      <vt:lpstr>Calibri Light</vt:lpstr>
      <vt:lpstr>NexusSans</vt:lpstr>
      <vt:lpstr>NexusSerif</vt:lpstr>
      <vt:lpstr>Trebuchet MS</vt:lpstr>
      <vt:lpstr>Verdana</vt:lpstr>
      <vt:lpstr>Office Theme</vt:lpstr>
      <vt:lpstr>Inorganic polymers</vt:lpstr>
      <vt:lpstr>content</vt:lpstr>
      <vt:lpstr>Definition</vt:lpstr>
      <vt:lpstr>Alkali activated</vt:lpstr>
      <vt:lpstr>Geopolymer? Wikipedia of Davidovits</vt:lpstr>
      <vt:lpstr>Solid precursors</vt:lpstr>
      <vt:lpstr>Solid precursor</vt:lpstr>
      <vt:lpstr>Solid precursor</vt:lpstr>
      <vt:lpstr>Activators</vt:lpstr>
      <vt:lpstr>PowerPoint Presentation</vt:lpstr>
      <vt:lpstr>Reaction</vt:lpstr>
      <vt:lpstr>Reaction mechanism</vt:lpstr>
      <vt:lpstr>PowerPoint Presentation</vt:lpstr>
      <vt:lpstr>Reaction products</vt:lpstr>
      <vt:lpstr>Reaction products Q-notation</vt:lpstr>
      <vt:lpstr>Reaction products Q-notation</vt:lpstr>
      <vt:lpstr>Reaction products Si/Al ratio</vt:lpstr>
      <vt:lpstr>Reaction products Na/Al</vt:lpstr>
      <vt:lpstr>Properties of products  Influence H20 content</vt:lpstr>
      <vt:lpstr>Properties of products  Influence Si/Al</vt:lpstr>
      <vt:lpstr>PowerPoint Presentation</vt:lpstr>
      <vt:lpstr>Properties of products</vt:lpstr>
      <vt:lpstr>High temperature properties</vt:lpstr>
      <vt:lpstr>High temperature properties Tg</vt:lpstr>
      <vt:lpstr>High temperature properties: TMA</vt:lpstr>
      <vt:lpstr>High temperature transformations</vt:lpstr>
      <vt:lpstr>Strength evolution</vt:lpstr>
      <vt:lpstr>Broadening to Ca, Fe containing precursors the real world</vt:lpstr>
      <vt:lpstr>FA+GGBFS: replacement of FA by GGBFS</vt:lpstr>
      <vt:lpstr>FA+GGBFS</vt:lpstr>
      <vt:lpstr>Often encountered errors</vt:lpstr>
      <vt:lpstr>Durability</vt:lpstr>
      <vt:lpstr>Durability</vt:lpstr>
      <vt:lpstr>Environmental impact</vt:lpstr>
      <vt:lpstr>PowerPoint Presentation</vt:lpstr>
      <vt:lpstr>Envionmental impact compared to OPC</vt:lpstr>
      <vt:lpstr>Impact reduction?</vt:lpstr>
      <vt:lpstr>Impact reduction?</vt:lpstr>
      <vt:lpstr>Impact reduction!</vt:lpstr>
      <vt:lpstr>More impact reduction!</vt:lpstr>
      <vt:lpstr>PowerPoint Presentation</vt:lpstr>
      <vt:lpstr>PowerPoint Presentation</vt:lpstr>
      <vt:lpstr>Recycling options?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Inorganic polymers</dc:title>
  <dc:creator>Hubert RAHIER</dc:creator>
  <cp:lastModifiedBy>Hubert RAHIER</cp:lastModifiedBy>
  <cp:revision>109</cp:revision>
  <dcterms:created xsi:type="dcterms:W3CDTF">2019-02-27T14:06:15Z</dcterms:created>
  <dcterms:modified xsi:type="dcterms:W3CDTF">2019-04-01T11:12:35Z</dcterms:modified>
</cp:coreProperties>
</file>